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6"/>
  </p:notesMasterIdLst>
  <p:handoutMasterIdLst>
    <p:handoutMasterId r:id="rId27"/>
  </p:handoutMasterIdLst>
  <p:sldIdLst>
    <p:sldId id="257" r:id="rId5"/>
    <p:sldId id="268" r:id="rId6"/>
    <p:sldId id="272" r:id="rId7"/>
    <p:sldId id="273" r:id="rId8"/>
    <p:sldId id="274" r:id="rId9"/>
    <p:sldId id="275" r:id="rId10"/>
    <p:sldId id="276" r:id="rId11"/>
    <p:sldId id="278" r:id="rId12"/>
    <p:sldId id="283" r:id="rId13"/>
    <p:sldId id="285" r:id="rId14"/>
    <p:sldId id="277" r:id="rId15"/>
    <p:sldId id="287" r:id="rId16"/>
    <p:sldId id="288" r:id="rId17"/>
    <p:sldId id="289" r:id="rId18"/>
    <p:sldId id="290" r:id="rId19"/>
    <p:sldId id="291" r:id="rId20"/>
    <p:sldId id="293" r:id="rId21"/>
    <p:sldId id="295" r:id="rId22"/>
    <p:sldId id="292" r:id="rId23"/>
    <p:sldId id="294" r:id="rId24"/>
    <p:sldId id="263" r:id="rId25"/>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LYAN CHAKRAVARTHY Y" initials="KCY" lastIdx="1" clrIdx="0">
    <p:extLst>
      <p:ext uri="{19B8F6BF-5375-455C-9EA6-DF929625EA0E}">
        <p15:presenceInfo xmlns:p15="http://schemas.microsoft.com/office/powerpoint/2012/main" userId="616a1848cf50c9d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21" autoAdjust="0"/>
    <p:restoredTop sz="94660"/>
  </p:normalViewPr>
  <p:slideViewPr>
    <p:cSldViewPr>
      <p:cViewPr varScale="1">
        <p:scale>
          <a:sx n="104" d="100"/>
          <a:sy n="104" d="100"/>
        </p:scale>
        <p:origin x="60" y="7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3-05T18:39:23.360" idx="1">
    <p:pos x="10" y="10"/>
    <p:text/>
    <p:extLst>
      <p:ext uri="{C676402C-5697-4E1C-873F-D02D1690AC5C}">
        <p15:threadingInfo xmlns:p15="http://schemas.microsoft.com/office/powerpoint/2012/main" timeZoneBias="-33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3/8/2023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png>
</file>

<file path=ppt/media/image6.png>
</file>

<file path=ppt/media/image7.png>
</file>

<file path=ppt/media/image8.jpeg>
</file>

<file path=ppt/media/image9.jpe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3/8/2023</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3/8/2023</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3/8/2023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3/8/2023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3/8/2023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3/8/2023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3/8/2023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3/8/2023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3/8/2023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3/8/2023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3/8/2023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3/8/2023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3/8/2023</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foto.wuestenigel.com/algorithm-text-on-blackboard/"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pexels.com/photo/codes-coding-computer-programming-270366/" TargetMode="External"/><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bundabergnow.com/2019/10/25/tech-talk-all-you-need-to-know-about-coding/" TargetMode="External"/><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foto.wuestenigel.com/algorithm-text-on-blackboard/"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2.glb"/><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slideserve.com/lelia/data-structures-lecture-14-strongly-connected-components-powerpoint-ppt-presentation" TargetMode="External"/><Relationship Id="rId2" Type="http://schemas.openxmlformats.org/officeDocument/2006/relationships/image" Target="../media/image4.jp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solidFill>
                  <a:schemeClr val="accent1">
                    <a:lumMod val="60000"/>
                    <a:lumOff val="40000"/>
                  </a:schemeClr>
                </a:solidFill>
              </a:rPr>
              <a:t>TARJANS ALGORITHM</a:t>
            </a:r>
          </a:p>
        </p:txBody>
      </p:sp>
      <p:sp>
        <p:nvSpPr>
          <p:cNvPr id="5" name="Subtitle 4"/>
          <p:cNvSpPr>
            <a:spLocks noGrp="1"/>
          </p:cNvSpPr>
          <p:nvPr>
            <p:ph type="subTitle" idx="1"/>
          </p:nvPr>
        </p:nvSpPr>
        <p:spPr>
          <a:xfrm>
            <a:off x="1625176" y="3933056"/>
            <a:ext cx="8735325" cy="1728192"/>
          </a:xfrm>
        </p:spPr>
        <p:txBody>
          <a:bodyPr>
            <a:normAutofit/>
          </a:bodyPr>
          <a:lstStyle/>
          <a:p>
            <a:r>
              <a:rPr lang="en-US" dirty="0">
                <a:latin typeface="Bahnschrift SemiLight Condensed" panose="020B0502040204020203" pitchFamily="34" charset="0"/>
              </a:rPr>
              <a:t>Presentation By : </a:t>
            </a:r>
            <a:r>
              <a:rPr lang="en-US" sz="3100" dirty="0">
                <a:latin typeface="Bahnschrift SemiLight Condensed" panose="020B0502040204020203" pitchFamily="34" charset="0"/>
              </a:rPr>
              <a:t>Kalyan CHAKRAVARTHY</a:t>
            </a:r>
          </a:p>
          <a:p>
            <a:endParaRPr lang="en-US" dirty="0">
              <a:latin typeface="Bahnschrift SemiLight Condensed" panose="020B0502040204020203" pitchFamily="34" charset="0"/>
            </a:endParaRPr>
          </a:p>
          <a:p>
            <a:r>
              <a:rPr lang="en-US" dirty="0">
                <a:latin typeface="Bahnschrift SemiLight Condensed" panose="020B0502040204020203" pitchFamily="34" charset="0"/>
              </a:rPr>
              <a:t>Faculty :  NAGARAJ S V</a:t>
            </a:r>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D7304-8161-E2CF-8DC2-C36E34AD5628}"/>
              </a:ext>
            </a:extLst>
          </p:cNvPr>
          <p:cNvSpPr>
            <a:spLocks noGrp="1"/>
          </p:cNvSpPr>
          <p:nvPr>
            <p:ph type="title"/>
          </p:nvPr>
        </p:nvSpPr>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FFA3456B-1DDD-50E2-8127-C9F275A0F015}"/>
              </a:ext>
            </a:extLst>
          </p:cNvPr>
          <p:cNvSpPr>
            <a:spLocks noGrp="1"/>
          </p:cNvSpPr>
          <p:nvPr>
            <p:ph idx="1"/>
          </p:nvPr>
        </p:nvSpPr>
        <p:spPr>
          <a:xfrm>
            <a:off x="1218883" y="2637563"/>
            <a:ext cx="10360501" cy="3526506"/>
          </a:xfrm>
        </p:spPr>
        <p:txBody>
          <a:bodyPr/>
          <a:lstStyle/>
          <a:p>
            <a:r>
              <a:rPr lang="en-GB" b="0" i="0" dirty="0" err="1">
                <a:solidFill>
                  <a:srgbClr val="D1D5DB"/>
                </a:solidFill>
                <a:effectLst/>
                <a:latin typeface="Söhne"/>
              </a:rPr>
              <a:t>Tarjan's</a:t>
            </a:r>
            <a:r>
              <a:rPr lang="en-GB" b="0" i="0" dirty="0">
                <a:solidFill>
                  <a:srgbClr val="D1D5DB"/>
                </a:solidFill>
                <a:effectLst/>
                <a:latin typeface="Söhne"/>
              </a:rPr>
              <a:t> algorithm is a powerful algorithm for finding strongly connected components in directed graphs. It has a time complexity of O(V + E), It is widely used in various applications, such as program analysis, circuit design, and social network analysis.</a:t>
            </a:r>
            <a:endParaRPr lang="en-IN" dirty="0"/>
          </a:p>
        </p:txBody>
      </p:sp>
      <p:pic>
        <p:nvPicPr>
          <p:cNvPr id="4" name="Content Placeholder 12">
            <a:extLst>
              <a:ext uri="{FF2B5EF4-FFF2-40B4-BE49-F238E27FC236}">
                <a16:creationId xmlns:a16="http://schemas.microsoft.com/office/drawing/2014/main" id="{52173D08-3E48-793E-F81E-5403BA0FF6F4}"/>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254652" y="376476"/>
            <a:ext cx="3275659" cy="2159248"/>
          </a:xfrm>
          <a:prstGeom prst="rect">
            <a:avLst/>
          </a:prstGeom>
        </p:spPr>
      </p:pic>
    </p:spTree>
    <p:extLst>
      <p:ext uri="{BB962C8B-B14F-4D97-AF65-F5344CB8AC3E}">
        <p14:creationId xmlns:p14="http://schemas.microsoft.com/office/powerpoint/2010/main" val="1822903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73651-FA2F-EE63-8C96-B345D0E731BD}"/>
              </a:ext>
            </a:extLst>
          </p:cNvPr>
          <p:cNvSpPr>
            <a:spLocks noGrp="1"/>
          </p:cNvSpPr>
          <p:nvPr>
            <p:ph type="title"/>
          </p:nvPr>
        </p:nvSpPr>
        <p:spPr>
          <a:xfrm>
            <a:off x="1218883" y="274637"/>
            <a:ext cx="10360501" cy="1210147"/>
          </a:xfrm>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2B1669B2-D74D-C639-45C2-8094FC3EAF7C}"/>
              </a:ext>
            </a:extLst>
          </p:cNvPr>
          <p:cNvSpPr>
            <a:spLocks noGrp="1"/>
          </p:cNvSpPr>
          <p:nvPr>
            <p:ph idx="1"/>
          </p:nvPr>
        </p:nvSpPr>
        <p:spPr>
          <a:xfrm>
            <a:off x="1218883" y="1772816"/>
            <a:ext cx="10360501" cy="4462272"/>
          </a:xfrm>
        </p:spPr>
        <p:txBody>
          <a:bodyPr>
            <a:normAutofit fontScale="85000" lnSpcReduction="20000"/>
          </a:bodyPr>
          <a:lstStyle/>
          <a:p>
            <a:pPr marL="0" indent="0" algn="l">
              <a:buNone/>
            </a:pPr>
            <a:r>
              <a:rPr lang="en-GB" b="0" i="0" dirty="0">
                <a:solidFill>
                  <a:srgbClr val="D1D5DB"/>
                </a:solidFill>
                <a:effectLst/>
                <a:latin typeface="Söhne"/>
              </a:rPr>
              <a:t>Here's the logic of </a:t>
            </a:r>
            <a:r>
              <a:rPr lang="en-GB" b="0" i="0" dirty="0" err="1">
                <a:solidFill>
                  <a:srgbClr val="D1D5DB"/>
                </a:solidFill>
                <a:effectLst/>
                <a:latin typeface="Söhne"/>
              </a:rPr>
              <a:t>Tarjan's</a:t>
            </a:r>
            <a:r>
              <a:rPr lang="en-GB" b="0" i="0" dirty="0">
                <a:solidFill>
                  <a:srgbClr val="D1D5DB"/>
                </a:solidFill>
                <a:effectLst/>
                <a:latin typeface="Söhne"/>
              </a:rPr>
              <a:t> algorithm in detail:</a:t>
            </a:r>
          </a:p>
          <a:p>
            <a:pPr algn="l">
              <a:buFont typeface="+mj-lt"/>
              <a:buAutoNum type="arabicPeriod"/>
            </a:pPr>
            <a:r>
              <a:rPr lang="en-GB" b="0" i="0" dirty="0">
                <a:solidFill>
                  <a:srgbClr val="D1D5DB"/>
                </a:solidFill>
                <a:effectLst/>
                <a:latin typeface="Söhne"/>
              </a:rPr>
              <a:t>Initialize an empty stack, a list to store the strongly connected components, and a dictionary to keep track of the visited nodes and their low-link values.</a:t>
            </a:r>
          </a:p>
          <a:p>
            <a:pPr algn="l">
              <a:buFont typeface="+mj-lt"/>
              <a:buAutoNum type="arabicPeriod"/>
            </a:pPr>
            <a:r>
              <a:rPr lang="en-GB" b="0" i="0" dirty="0">
                <a:solidFill>
                  <a:srgbClr val="D1D5DB"/>
                </a:solidFill>
                <a:effectLst/>
                <a:latin typeface="Söhne"/>
              </a:rPr>
              <a:t>For each unvisited node in the graph, perform a depth-first search and push each visited node onto the stack.</a:t>
            </a:r>
          </a:p>
          <a:p>
            <a:pPr algn="l">
              <a:buFont typeface="+mj-lt"/>
              <a:buAutoNum type="arabicPeriod"/>
            </a:pPr>
            <a:r>
              <a:rPr lang="en-GB" b="0" i="0" dirty="0">
                <a:solidFill>
                  <a:srgbClr val="D1D5DB"/>
                </a:solidFill>
                <a:effectLst/>
                <a:latin typeface="Söhne"/>
              </a:rPr>
              <a:t>As we visit each node, assign it a unique ID and set its low-link value to the ID. If a node is already visited, we update its low-link value to the minimum of its current low-link value and the ID of the node that visited it.</a:t>
            </a:r>
          </a:p>
          <a:p>
            <a:pPr algn="l">
              <a:buFont typeface="+mj-lt"/>
              <a:buAutoNum type="arabicPeriod"/>
            </a:pPr>
            <a:r>
              <a:rPr lang="en-GB" b="0" i="0" dirty="0">
                <a:solidFill>
                  <a:srgbClr val="D1D5DB"/>
                </a:solidFill>
                <a:effectLst/>
                <a:latin typeface="Söhne"/>
              </a:rPr>
              <a:t>Once we have visited all of the nodes in a strongly connected component, we pop them off the stack and add them to the list of strongly connected components.</a:t>
            </a:r>
          </a:p>
          <a:p>
            <a:pPr algn="l">
              <a:buFont typeface="+mj-lt"/>
              <a:buAutoNum type="arabicPeriod"/>
            </a:pPr>
            <a:r>
              <a:rPr lang="en-GB" b="0" i="0" dirty="0">
                <a:solidFill>
                  <a:srgbClr val="D1D5DB"/>
                </a:solidFill>
                <a:effectLst/>
                <a:latin typeface="Söhne"/>
              </a:rPr>
              <a:t>Repeat steps 2-4 until all nodes have been visited.</a:t>
            </a:r>
          </a:p>
          <a:p>
            <a:pPr marL="0" indent="0">
              <a:buNone/>
            </a:pPr>
            <a:endParaRPr lang="en-IN" dirty="0"/>
          </a:p>
        </p:txBody>
      </p:sp>
      <p:pic>
        <p:nvPicPr>
          <p:cNvPr id="6" name="Picture 5">
            <a:extLst>
              <a:ext uri="{FF2B5EF4-FFF2-40B4-BE49-F238E27FC236}">
                <a16:creationId xmlns:a16="http://schemas.microsoft.com/office/drawing/2014/main" id="{D5772CDF-080F-BB64-F9EE-1DF8A249F5CC}"/>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246540" y="116632"/>
            <a:ext cx="3701306" cy="2078593"/>
          </a:xfrm>
          <a:prstGeom prst="rect">
            <a:avLst/>
          </a:prstGeom>
        </p:spPr>
      </p:pic>
    </p:spTree>
    <p:extLst>
      <p:ext uri="{BB962C8B-B14F-4D97-AF65-F5344CB8AC3E}">
        <p14:creationId xmlns:p14="http://schemas.microsoft.com/office/powerpoint/2010/main" val="3300811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32A079-9842-2409-C3A3-2DB2114CCD38}"/>
              </a:ext>
            </a:extLst>
          </p:cNvPr>
          <p:cNvSpPr>
            <a:spLocks noGrp="1"/>
          </p:cNvSpPr>
          <p:nvPr>
            <p:ph type="title"/>
          </p:nvPr>
        </p:nvSpPr>
        <p:spPr>
          <a:xfrm>
            <a:off x="1218883" y="274637"/>
            <a:ext cx="10360501" cy="6178699"/>
          </a:xfrm>
        </p:spPr>
        <p:txBody>
          <a:bodyPr>
            <a:normAutofit/>
          </a:bodyPr>
          <a:lstStyle/>
          <a:p>
            <a:r>
              <a:rPr lang="en-IN" sz="1400" dirty="0"/>
              <a:t>PSUEDO CODE :</a:t>
            </a:r>
            <a:br>
              <a:rPr lang="en-IN" sz="1400" dirty="0"/>
            </a:br>
            <a:br>
              <a:rPr lang="en-IN" sz="1100" dirty="0"/>
            </a:br>
            <a:r>
              <a:rPr lang="en-IN" sz="1100" dirty="0"/>
              <a:t>function </a:t>
            </a:r>
            <a:r>
              <a:rPr lang="en-IN" sz="1100" dirty="0" err="1"/>
              <a:t>tarjanAlgorithm</a:t>
            </a:r>
            <a:r>
              <a:rPr lang="en-IN" sz="1100" dirty="0"/>
              <a:t>(graph):</a:t>
            </a:r>
            <a:br>
              <a:rPr lang="en-IN" sz="1100" dirty="0"/>
            </a:br>
            <a:r>
              <a:rPr lang="en-IN" sz="1100" dirty="0"/>
              <a:t>    index = 0 // index of current node</a:t>
            </a:r>
            <a:br>
              <a:rPr lang="en-IN" sz="1100" dirty="0"/>
            </a:br>
            <a:r>
              <a:rPr lang="en-IN" sz="1100" dirty="0"/>
              <a:t>    stack = [] // stack to keep track of visited nodes</a:t>
            </a:r>
            <a:br>
              <a:rPr lang="en-IN" sz="1100" dirty="0"/>
            </a:br>
            <a:r>
              <a:rPr lang="en-IN" sz="1100" dirty="0"/>
              <a:t>    </a:t>
            </a:r>
            <a:r>
              <a:rPr lang="en-IN" sz="1100" dirty="0" err="1"/>
              <a:t>indexMap</a:t>
            </a:r>
            <a:r>
              <a:rPr lang="en-IN" sz="1100" dirty="0"/>
              <a:t> = {} // map to store the index of each node</a:t>
            </a:r>
            <a:br>
              <a:rPr lang="en-IN" sz="1100" dirty="0"/>
            </a:br>
            <a:r>
              <a:rPr lang="en-IN" sz="1100" dirty="0"/>
              <a:t>    </a:t>
            </a:r>
            <a:r>
              <a:rPr lang="en-IN" sz="1100" dirty="0" err="1"/>
              <a:t>lowlinkMap</a:t>
            </a:r>
            <a:r>
              <a:rPr lang="en-IN" sz="1100" dirty="0"/>
              <a:t> = {} // map to store the </a:t>
            </a:r>
            <a:r>
              <a:rPr lang="en-IN" sz="1100" dirty="0" err="1"/>
              <a:t>lowlink</a:t>
            </a:r>
            <a:r>
              <a:rPr lang="en-IN" sz="1100" dirty="0"/>
              <a:t> of each node</a:t>
            </a:r>
            <a:br>
              <a:rPr lang="en-IN" sz="1100" dirty="0"/>
            </a:br>
            <a:r>
              <a:rPr lang="en-IN" sz="1100" dirty="0"/>
              <a:t>    result = [] // list to store the SCCs</a:t>
            </a:r>
            <a:br>
              <a:rPr lang="en-IN" sz="1100" dirty="0"/>
            </a:br>
            <a:br>
              <a:rPr lang="en-IN" sz="1100" dirty="0"/>
            </a:br>
            <a:r>
              <a:rPr lang="en-IN" sz="1100" dirty="0"/>
              <a:t>    // start a depth-first search from each node</a:t>
            </a:r>
            <a:br>
              <a:rPr lang="en-IN" sz="1100" dirty="0"/>
            </a:br>
            <a:r>
              <a:rPr lang="en-IN" sz="1100" dirty="0"/>
              <a:t>    for node in graph:</a:t>
            </a:r>
            <a:br>
              <a:rPr lang="en-IN" sz="1100" dirty="0"/>
            </a:br>
            <a:r>
              <a:rPr lang="en-IN" sz="1100" dirty="0"/>
              <a:t>        if node not in </a:t>
            </a:r>
            <a:r>
              <a:rPr lang="en-IN" sz="1100" dirty="0" err="1"/>
              <a:t>indexMap</a:t>
            </a:r>
            <a:r>
              <a:rPr lang="en-IN" sz="1100" dirty="0"/>
              <a:t>:</a:t>
            </a:r>
            <a:br>
              <a:rPr lang="en-IN" sz="1100" dirty="0"/>
            </a:br>
            <a:r>
              <a:rPr lang="en-IN" sz="1100" dirty="0"/>
              <a:t>            </a:t>
            </a:r>
            <a:r>
              <a:rPr lang="en-IN" sz="1100" dirty="0" err="1"/>
              <a:t>dfs</a:t>
            </a:r>
            <a:r>
              <a:rPr lang="en-IN" sz="1100" dirty="0"/>
              <a:t>(node, index, stack, </a:t>
            </a:r>
            <a:r>
              <a:rPr lang="en-IN" sz="1100" dirty="0" err="1"/>
              <a:t>indexMap</a:t>
            </a:r>
            <a:r>
              <a:rPr lang="en-IN" sz="1100" dirty="0"/>
              <a:t>, </a:t>
            </a:r>
            <a:r>
              <a:rPr lang="en-IN" sz="1100" dirty="0" err="1"/>
              <a:t>lowlinkMap</a:t>
            </a:r>
            <a:r>
              <a:rPr lang="en-IN" sz="1100" dirty="0"/>
              <a:t>, result)</a:t>
            </a:r>
            <a:br>
              <a:rPr lang="en-IN" sz="1100" dirty="0"/>
            </a:br>
            <a:br>
              <a:rPr lang="en-IN" sz="1100" dirty="0"/>
            </a:br>
            <a:r>
              <a:rPr lang="en-IN" sz="1100" dirty="0"/>
              <a:t>    return result</a:t>
            </a:r>
            <a:br>
              <a:rPr lang="en-IN" sz="1100" dirty="0"/>
            </a:br>
            <a:br>
              <a:rPr lang="en-IN" sz="1100" dirty="0"/>
            </a:br>
            <a:r>
              <a:rPr lang="en-IN" sz="1100" dirty="0"/>
              <a:t>function </a:t>
            </a:r>
            <a:r>
              <a:rPr lang="en-IN" sz="1100" dirty="0" err="1"/>
              <a:t>dfs</a:t>
            </a:r>
            <a:r>
              <a:rPr lang="en-IN" sz="1100" dirty="0"/>
              <a:t>(node, index, stack, </a:t>
            </a:r>
            <a:r>
              <a:rPr lang="en-IN" sz="1100" dirty="0" err="1"/>
              <a:t>indexMap</a:t>
            </a:r>
            <a:r>
              <a:rPr lang="en-IN" sz="1100" dirty="0"/>
              <a:t>, </a:t>
            </a:r>
            <a:r>
              <a:rPr lang="en-IN" sz="1100" dirty="0" err="1"/>
              <a:t>lowlinkMap</a:t>
            </a:r>
            <a:r>
              <a:rPr lang="en-IN" sz="1100" dirty="0"/>
              <a:t>, result):</a:t>
            </a:r>
            <a:br>
              <a:rPr lang="en-IN" sz="1100" dirty="0"/>
            </a:br>
            <a:r>
              <a:rPr lang="en-IN" sz="1100" dirty="0"/>
              <a:t>    // mark the node as visited</a:t>
            </a:r>
            <a:br>
              <a:rPr lang="en-IN" sz="1100" dirty="0"/>
            </a:br>
            <a:r>
              <a:rPr lang="en-IN" sz="1100" dirty="0"/>
              <a:t>    </a:t>
            </a:r>
            <a:r>
              <a:rPr lang="en-IN" sz="1100" dirty="0" err="1"/>
              <a:t>indexMap</a:t>
            </a:r>
            <a:r>
              <a:rPr lang="en-IN" sz="1100" dirty="0"/>
              <a:t>[node] = index</a:t>
            </a:r>
            <a:br>
              <a:rPr lang="en-IN" sz="1100" dirty="0"/>
            </a:br>
            <a:r>
              <a:rPr lang="en-IN" sz="1100" dirty="0"/>
              <a:t>    </a:t>
            </a:r>
            <a:r>
              <a:rPr lang="en-IN" sz="1100" dirty="0" err="1"/>
              <a:t>lowlinkMap</a:t>
            </a:r>
            <a:r>
              <a:rPr lang="en-IN" sz="1100" dirty="0"/>
              <a:t>[node] = index</a:t>
            </a:r>
            <a:br>
              <a:rPr lang="en-IN" sz="1100" dirty="0"/>
            </a:br>
            <a:r>
              <a:rPr lang="en-IN" sz="1100" dirty="0"/>
              <a:t>    </a:t>
            </a:r>
            <a:r>
              <a:rPr lang="en-IN" sz="1100" dirty="0" err="1"/>
              <a:t>index</a:t>
            </a:r>
            <a:r>
              <a:rPr lang="en-IN" sz="1100" dirty="0"/>
              <a:t> += 1</a:t>
            </a:r>
            <a:br>
              <a:rPr lang="en-IN" sz="1100" dirty="0"/>
            </a:br>
            <a:r>
              <a:rPr lang="en-IN" sz="1100" dirty="0"/>
              <a:t>    </a:t>
            </a:r>
            <a:r>
              <a:rPr lang="en-IN" sz="1100" dirty="0" err="1"/>
              <a:t>stack.append</a:t>
            </a:r>
            <a:r>
              <a:rPr lang="en-IN" sz="1100" dirty="0"/>
              <a:t>(node)</a:t>
            </a:r>
            <a:br>
              <a:rPr lang="en-IN" sz="1100" dirty="0"/>
            </a:br>
            <a:br>
              <a:rPr lang="en-IN" sz="1100" dirty="0"/>
            </a:br>
            <a:r>
              <a:rPr lang="en-IN" sz="1100" dirty="0"/>
              <a:t>    // explore all the </a:t>
            </a:r>
            <a:r>
              <a:rPr lang="en-IN" sz="1100" dirty="0" err="1"/>
              <a:t>neighbors</a:t>
            </a:r>
            <a:r>
              <a:rPr lang="en-IN" sz="1100" dirty="0"/>
              <a:t> of the node</a:t>
            </a:r>
            <a:br>
              <a:rPr lang="en-IN" sz="1100" dirty="0"/>
            </a:br>
            <a:r>
              <a:rPr lang="en-IN" sz="1100" dirty="0"/>
              <a:t>    for </a:t>
            </a:r>
            <a:r>
              <a:rPr lang="en-IN" sz="1100" dirty="0" err="1"/>
              <a:t>neighbor</a:t>
            </a:r>
            <a:r>
              <a:rPr lang="en-IN" sz="1100" dirty="0"/>
              <a:t> in </a:t>
            </a:r>
            <a:r>
              <a:rPr lang="en-IN" sz="1100" dirty="0" err="1"/>
              <a:t>node.neighbors</a:t>
            </a:r>
            <a:r>
              <a:rPr lang="en-IN" sz="1100" dirty="0"/>
              <a:t>:</a:t>
            </a:r>
            <a:br>
              <a:rPr lang="en-IN" sz="1100" dirty="0"/>
            </a:br>
            <a:r>
              <a:rPr lang="en-IN" sz="1100" dirty="0"/>
              <a:t>        if </a:t>
            </a:r>
            <a:r>
              <a:rPr lang="en-IN" sz="1100" dirty="0" err="1"/>
              <a:t>neighbor</a:t>
            </a:r>
            <a:r>
              <a:rPr lang="en-IN" sz="1100" dirty="0"/>
              <a:t> not in </a:t>
            </a:r>
            <a:r>
              <a:rPr lang="en-IN" sz="1100" dirty="0" err="1"/>
              <a:t>indexMap</a:t>
            </a:r>
            <a:r>
              <a:rPr lang="en-IN" sz="1100" dirty="0"/>
              <a:t>:</a:t>
            </a:r>
            <a:br>
              <a:rPr lang="en-IN" sz="1100" dirty="0"/>
            </a:br>
            <a:r>
              <a:rPr lang="en-IN" sz="1100" dirty="0"/>
              <a:t>            </a:t>
            </a:r>
            <a:r>
              <a:rPr lang="en-IN" sz="1100" dirty="0" err="1"/>
              <a:t>dfs</a:t>
            </a:r>
            <a:r>
              <a:rPr lang="en-IN" sz="1100" dirty="0"/>
              <a:t>(</a:t>
            </a:r>
            <a:r>
              <a:rPr lang="en-IN" sz="1100" dirty="0" err="1"/>
              <a:t>neighbor</a:t>
            </a:r>
            <a:r>
              <a:rPr lang="en-IN" sz="1100" dirty="0"/>
              <a:t>, index, stack, </a:t>
            </a:r>
            <a:r>
              <a:rPr lang="en-IN" sz="1100" dirty="0" err="1"/>
              <a:t>indexMap</a:t>
            </a:r>
            <a:r>
              <a:rPr lang="en-IN" sz="1100" dirty="0"/>
              <a:t>, </a:t>
            </a:r>
            <a:r>
              <a:rPr lang="en-IN" sz="1100" dirty="0" err="1"/>
              <a:t>lowlinkMap</a:t>
            </a:r>
            <a:r>
              <a:rPr lang="en-IN" sz="1100" dirty="0"/>
              <a:t>, result)</a:t>
            </a:r>
            <a:br>
              <a:rPr lang="en-IN" sz="1100" dirty="0"/>
            </a:br>
            <a:r>
              <a:rPr lang="en-IN" sz="1100" dirty="0"/>
              <a:t>            </a:t>
            </a:r>
            <a:r>
              <a:rPr lang="en-IN" sz="1100" dirty="0" err="1"/>
              <a:t>lowlinkMap</a:t>
            </a:r>
            <a:r>
              <a:rPr lang="en-IN" sz="1100" dirty="0"/>
              <a:t>[node] = min(</a:t>
            </a:r>
            <a:r>
              <a:rPr lang="en-IN" sz="1100" dirty="0" err="1"/>
              <a:t>lowlinkMap</a:t>
            </a:r>
            <a:r>
              <a:rPr lang="en-IN" sz="1100" dirty="0"/>
              <a:t>[node], </a:t>
            </a:r>
            <a:r>
              <a:rPr lang="en-IN" sz="1100" dirty="0" err="1"/>
              <a:t>lowlinkMap</a:t>
            </a:r>
            <a:r>
              <a:rPr lang="en-IN" sz="1100" dirty="0"/>
              <a:t>[</a:t>
            </a:r>
            <a:r>
              <a:rPr lang="en-IN" sz="1100" dirty="0" err="1"/>
              <a:t>neighbor</a:t>
            </a:r>
            <a:r>
              <a:rPr lang="en-IN" sz="1100" dirty="0"/>
              <a:t>])</a:t>
            </a:r>
            <a:br>
              <a:rPr lang="en-IN" sz="1100" dirty="0"/>
            </a:br>
            <a:r>
              <a:rPr lang="en-IN" sz="1100" dirty="0"/>
              <a:t>        </a:t>
            </a:r>
            <a:r>
              <a:rPr lang="en-IN" sz="1100" dirty="0" err="1"/>
              <a:t>elif</a:t>
            </a:r>
            <a:r>
              <a:rPr lang="en-IN" sz="1100" dirty="0"/>
              <a:t> </a:t>
            </a:r>
            <a:r>
              <a:rPr lang="en-IN" sz="1100" dirty="0" err="1"/>
              <a:t>neighbor</a:t>
            </a:r>
            <a:r>
              <a:rPr lang="en-IN" sz="1100" dirty="0"/>
              <a:t> in stack:</a:t>
            </a:r>
            <a:br>
              <a:rPr lang="en-IN" sz="1100" dirty="0"/>
            </a:br>
            <a:r>
              <a:rPr lang="en-IN" sz="1100" dirty="0"/>
              <a:t>            </a:t>
            </a:r>
            <a:r>
              <a:rPr lang="en-IN" sz="1100" dirty="0" err="1"/>
              <a:t>lowlinkMap</a:t>
            </a:r>
            <a:r>
              <a:rPr lang="en-IN" sz="1100" dirty="0"/>
              <a:t>[node] = min(</a:t>
            </a:r>
            <a:r>
              <a:rPr lang="en-IN" sz="1100" dirty="0" err="1"/>
              <a:t>lowlinkMap</a:t>
            </a:r>
            <a:r>
              <a:rPr lang="en-IN" sz="1100" dirty="0"/>
              <a:t>[node], </a:t>
            </a:r>
            <a:r>
              <a:rPr lang="en-IN" sz="1100" dirty="0" err="1"/>
              <a:t>indexMap</a:t>
            </a:r>
            <a:r>
              <a:rPr lang="en-IN" sz="1100" dirty="0"/>
              <a:t>[</a:t>
            </a:r>
            <a:r>
              <a:rPr lang="en-IN" sz="1100" dirty="0" err="1"/>
              <a:t>neighbor</a:t>
            </a:r>
            <a:r>
              <a:rPr lang="en-IN" sz="1100" dirty="0"/>
              <a:t>])</a:t>
            </a:r>
            <a:br>
              <a:rPr lang="en-IN" sz="1100" dirty="0"/>
            </a:br>
            <a:br>
              <a:rPr lang="en-IN" sz="1100" dirty="0"/>
            </a:br>
            <a:r>
              <a:rPr lang="en-IN" sz="1100" dirty="0"/>
              <a:t>    // if the node is the root of an SCC, pop nodes from the stack until the current node is reached</a:t>
            </a:r>
            <a:br>
              <a:rPr lang="en-IN" sz="1100" dirty="0"/>
            </a:br>
            <a:r>
              <a:rPr lang="en-IN" sz="1100" dirty="0"/>
              <a:t>    if </a:t>
            </a:r>
            <a:r>
              <a:rPr lang="en-IN" sz="1100" dirty="0" err="1"/>
              <a:t>lowlinkMap</a:t>
            </a:r>
            <a:r>
              <a:rPr lang="en-IN" sz="1100" dirty="0"/>
              <a:t>[node] == </a:t>
            </a:r>
            <a:r>
              <a:rPr lang="en-IN" sz="1100" dirty="0" err="1"/>
              <a:t>indexMap</a:t>
            </a:r>
            <a:r>
              <a:rPr lang="en-IN" sz="1100" dirty="0"/>
              <a:t>[node]:</a:t>
            </a:r>
            <a:br>
              <a:rPr lang="en-IN" sz="1100" dirty="0"/>
            </a:br>
            <a:r>
              <a:rPr lang="en-IN" sz="1100" dirty="0"/>
              <a:t>        </a:t>
            </a:r>
            <a:r>
              <a:rPr lang="en-IN" sz="1100" dirty="0" err="1"/>
              <a:t>scc</a:t>
            </a:r>
            <a:r>
              <a:rPr lang="en-IN" sz="1100" dirty="0"/>
              <a:t> = []</a:t>
            </a:r>
            <a:br>
              <a:rPr lang="en-IN" sz="1100" dirty="0"/>
            </a:br>
            <a:r>
              <a:rPr lang="en-IN" sz="1100" dirty="0"/>
              <a:t>        while stack[-1] != node:</a:t>
            </a:r>
            <a:br>
              <a:rPr lang="en-IN" sz="1100" dirty="0"/>
            </a:br>
            <a:r>
              <a:rPr lang="en-IN" sz="1100" dirty="0"/>
              <a:t>            </a:t>
            </a:r>
            <a:r>
              <a:rPr lang="en-IN" sz="1100" dirty="0" err="1"/>
              <a:t>scc.append</a:t>
            </a:r>
            <a:r>
              <a:rPr lang="en-IN" sz="1100" dirty="0"/>
              <a:t>(</a:t>
            </a:r>
            <a:r>
              <a:rPr lang="en-IN" sz="1100" dirty="0" err="1"/>
              <a:t>stack.pop</a:t>
            </a:r>
            <a:r>
              <a:rPr lang="en-IN" sz="1100" dirty="0"/>
              <a:t>())</a:t>
            </a:r>
            <a:br>
              <a:rPr lang="en-IN" sz="1100" dirty="0"/>
            </a:br>
            <a:r>
              <a:rPr lang="en-IN" sz="1100" dirty="0"/>
              <a:t>        </a:t>
            </a:r>
            <a:r>
              <a:rPr lang="en-IN" sz="1100" dirty="0" err="1"/>
              <a:t>scc.append</a:t>
            </a:r>
            <a:r>
              <a:rPr lang="en-IN" sz="1100" dirty="0"/>
              <a:t>(</a:t>
            </a:r>
            <a:r>
              <a:rPr lang="en-IN" sz="1100" dirty="0" err="1"/>
              <a:t>stack.pop</a:t>
            </a:r>
            <a:r>
              <a:rPr lang="en-IN" sz="1100" dirty="0"/>
              <a:t>())</a:t>
            </a:r>
            <a:br>
              <a:rPr lang="en-IN" sz="1100" dirty="0"/>
            </a:br>
            <a:r>
              <a:rPr lang="en-IN" sz="1100" dirty="0"/>
              <a:t>        </a:t>
            </a:r>
            <a:r>
              <a:rPr lang="en-IN" sz="1100" dirty="0" err="1"/>
              <a:t>result.append</a:t>
            </a:r>
            <a:r>
              <a:rPr lang="en-IN" sz="1100" dirty="0"/>
              <a:t>(</a:t>
            </a:r>
            <a:r>
              <a:rPr lang="en-IN" sz="1100" dirty="0" err="1"/>
              <a:t>scc</a:t>
            </a:r>
            <a:r>
              <a:rPr lang="en-IN" sz="1100" dirty="0"/>
              <a:t>)</a:t>
            </a:r>
            <a:br>
              <a:rPr lang="en-IN" sz="1100" dirty="0"/>
            </a:br>
            <a:endParaRPr lang="en-IN" sz="1100" dirty="0"/>
          </a:p>
        </p:txBody>
      </p:sp>
      <p:pic>
        <p:nvPicPr>
          <p:cNvPr id="5" name="Content Placeholder 13">
            <a:extLst>
              <a:ext uri="{FF2B5EF4-FFF2-40B4-BE49-F238E27FC236}">
                <a16:creationId xmlns:a16="http://schemas.microsoft.com/office/drawing/2014/main" id="{E0E762D8-7A1D-D2A2-4D55-E360B6C22826}"/>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99133" y="1412776"/>
            <a:ext cx="4860540" cy="3240360"/>
          </a:xfrm>
          <a:prstGeom prst="rect">
            <a:avLst/>
          </a:prstGeom>
        </p:spPr>
      </p:pic>
    </p:spTree>
    <p:extLst>
      <p:ext uri="{BB962C8B-B14F-4D97-AF65-F5344CB8AC3E}">
        <p14:creationId xmlns:p14="http://schemas.microsoft.com/office/powerpoint/2010/main" val="25844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268EE4-94D8-7287-A909-B08E6E113787}"/>
              </a:ext>
            </a:extLst>
          </p:cNvPr>
          <p:cNvSpPr>
            <a:spLocks noGrp="1"/>
          </p:cNvSpPr>
          <p:nvPr>
            <p:ph type="title"/>
          </p:nvPr>
        </p:nvSpPr>
        <p:spPr/>
        <p:txBody>
          <a:bodyPr/>
          <a:lstStyle/>
          <a:p>
            <a:r>
              <a:rPr lang="en-US" dirty="0">
                <a:solidFill>
                  <a:schemeClr val="accent1">
                    <a:lumMod val="60000"/>
                    <a:lumOff val="40000"/>
                  </a:schemeClr>
                </a:solidFill>
              </a:rPr>
              <a:t>TARJANS ALGORITHM</a:t>
            </a:r>
            <a:endParaRPr lang="en-IN" dirty="0"/>
          </a:p>
        </p:txBody>
      </p:sp>
      <p:sp>
        <p:nvSpPr>
          <p:cNvPr id="6" name="Content Placeholder 5">
            <a:extLst>
              <a:ext uri="{FF2B5EF4-FFF2-40B4-BE49-F238E27FC236}">
                <a16:creationId xmlns:a16="http://schemas.microsoft.com/office/drawing/2014/main" id="{326CDDCD-3CA9-931C-F3D3-1C398FF5EDC5}"/>
              </a:ext>
            </a:extLst>
          </p:cNvPr>
          <p:cNvSpPr>
            <a:spLocks noGrp="1"/>
          </p:cNvSpPr>
          <p:nvPr>
            <p:ph idx="1"/>
          </p:nvPr>
        </p:nvSpPr>
        <p:spPr/>
        <p:txBody>
          <a:bodyPr>
            <a:normAutofit fontScale="70000" lnSpcReduction="20000"/>
          </a:bodyPr>
          <a:lstStyle/>
          <a:p>
            <a:pPr marL="0" indent="0" algn="l">
              <a:buNone/>
            </a:pPr>
            <a:r>
              <a:rPr lang="en-GB" dirty="0">
                <a:solidFill>
                  <a:srgbClr val="D1D5DB"/>
                </a:solidFill>
                <a:latin typeface="Söhne"/>
              </a:rPr>
              <a:t>ALGORITHM:</a:t>
            </a:r>
          </a:p>
          <a:p>
            <a:pPr algn="l"/>
            <a:r>
              <a:rPr lang="en-GB" dirty="0">
                <a:solidFill>
                  <a:srgbClr val="D1D5DB"/>
                </a:solidFill>
                <a:latin typeface="Söhne"/>
              </a:rPr>
              <a:t>T</a:t>
            </a:r>
            <a:r>
              <a:rPr lang="en-GB" b="0" i="0" dirty="0">
                <a:solidFill>
                  <a:srgbClr val="D1D5DB"/>
                </a:solidFill>
                <a:effectLst/>
                <a:latin typeface="Söhne"/>
              </a:rPr>
              <a:t>o perform a depth-first search on the graph and keep track of the index and </a:t>
            </a:r>
            <a:r>
              <a:rPr lang="en-GB" b="0" i="0" dirty="0" err="1">
                <a:solidFill>
                  <a:srgbClr val="D1D5DB"/>
                </a:solidFill>
                <a:effectLst/>
                <a:latin typeface="Söhne"/>
              </a:rPr>
              <a:t>lowlink</a:t>
            </a:r>
            <a:r>
              <a:rPr lang="en-GB" b="0" i="0" dirty="0">
                <a:solidFill>
                  <a:srgbClr val="D1D5DB"/>
                </a:solidFill>
                <a:effectLst/>
                <a:latin typeface="Söhne"/>
              </a:rPr>
              <a:t> values for each node. The </a:t>
            </a:r>
            <a:r>
              <a:rPr lang="en-GB" b="0" i="0" dirty="0" err="1">
                <a:solidFill>
                  <a:srgbClr val="D1D5DB"/>
                </a:solidFill>
                <a:effectLst/>
                <a:latin typeface="Söhne"/>
              </a:rPr>
              <a:t>lowlink</a:t>
            </a:r>
            <a:r>
              <a:rPr lang="en-GB" b="0" i="0" dirty="0">
                <a:solidFill>
                  <a:srgbClr val="D1D5DB"/>
                </a:solidFill>
                <a:effectLst/>
                <a:latin typeface="Söhne"/>
              </a:rPr>
              <a:t> value of a node is the smallest index of any node reachable from that node, including itself.</a:t>
            </a:r>
          </a:p>
          <a:p>
            <a:pPr algn="l"/>
            <a:r>
              <a:rPr lang="en-GB" b="0" i="0" dirty="0">
                <a:solidFill>
                  <a:srgbClr val="D1D5DB"/>
                </a:solidFill>
                <a:effectLst/>
                <a:latin typeface="Söhne"/>
              </a:rPr>
              <a:t>The algorithm uses a stack to keep track of the nodes visited during the search. When a node is visited, it is pushed onto the stack and its index and </a:t>
            </a:r>
            <a:r>
              <a:rPr lang="en-GB" b="0" i="0" dirty="0" err="1">
                <a:solidFill>
                  <a:srgbClr val="D1D5DB"/>
                </a:solidFill>
                <a:effectLst/>
                <a:latin typeface="Söhne"/>
              </a:rPr>
              <a:t>lowlink</a:t>
            </a:r>
            <a:r>
              <a:rPr lang="en-GB" b="0" i="0" dirty="0">
                <a:solidFill>
                  <a:srgbClr val="D1D5DB"/>
                </a:solidFill>
                <a:effectLst/>
                <a:latin typeface="Söhne"/>
              </a:rPr>
              <a:t> values are updated. If a </a:t>
            </a:r>
            <a:r>
              <a:rPr lang="en-GB" b="0" i="0" dirty="0" err="1">
                <a:solidFill>
                  <a:srgbClr val="D1D5DB"/>
                </a:solidFill>
                <a:effectLst/>
                <a:latin typeface="Söhne"/>
              </a:rPr>
              <a:t>neighbor</a:t>
            </a:r>
            <a:r>
              <a:rPr lang="en-GB" b="0" i="0" dirty="0">
                <a:solidFill>
                  <a:srgbClr val="D1D5DB"/>
                </a:solidFill>
                <a:effectLst/>
                <a:latin typeface="Söhne"/>
              </a:rPr>
              <a:t> of the node has not been visited, the algorithm recursively visits that </a:t>
            </a:r>
            <a:r>
              <a:rPr lang="en-GB" b="0" i="0" dirty="0" err="1">
                <a:solidFill>
                  <a:srgbClr val="D1D5DB"/>
                </a:solidFill>
                <a:effectLst/>
                <a:latin typeface="Söhne"/>
              </a:rPr>
              <a:t>neighbor</a:t>
            </a:r>
            <a:r>
              <a:rPr lang="en-GB" b="0" i="0" dirty="0">
                <a:solidFill>
                  <a:srgbClr val="D1D5DB"/>
                </a:solidFill>
                <a:effectLst/>
                <a:latin typeface="Söhne"/>
              </a:rPr>
              <a:t> and updates the </a:t>
            </a:r>
            <a:r>
              <a:rPr lang="en-GB" b="0" i="0" dirty="0" err="1">
                <a:solidFill>
                  <a:srgbClr val="D1D5DB"/>
                </a:solidFill>
                <a:effectLst/>
                <a:latin typeface="Söhne"/>
              </a:rPr>
              <a:t>lowlink</a:t>
            </a:r>
            <a:r>
              <a:rPr lang="en-GB" b="0" i="0" dirty="0">
                <a:solidFill>
                  <a:srgbClr val="D1D5DB"/>
                </a:solidFill>
                <a:effectLst/>
                <a:latin typeface="Söhne"/>
              </a:rPr>
              <a:t> value of the node based on the </a:t>
            </a:r>
            <a:r>
              <a:rPr lang="en-GB" b="0" i="0" dirty="0" err="1">
                <a:solidFill>
                  <a:srgbClr val="D1D5DB"/>
                </a:solidFill>
                <a:effectLst/>
                <a:latin typeface="Söhne"/>
              </a:rPr>
              <a:t>lowlink</a:t>
            </a:r>
            <a:r>
              <a:rPr lang="en-GB" b="0" i="0" dirty="0">
                <a:solidFill>
                  <a:srgbClr val="D1D5DB"/>
                </a:solidFill>
                <a:effectLst/>
                <a:latin typeface="Söhne"/>
              </a:rPr>
              <a:t> value of the </a:t>
            </a:r>
            <a:r>
              <a:rPr lang="en-GB" b="0" i="0" dirty="0" err="1">
                <a:solidFill>
                  <a:srgbClr val="D1D5DB"/>
                </a:solidFill>
                <a:effectLst/>
                <a:latin typeface="Söhne"/>
              </a:rPr>
              <a:t>neighbor</a:t>
            </a:r>
            <a:r>
              <a:rPr lang="en-GB" b="0" i="0" dirty="0">
                <a:solidFill>
                  <a:srgbClr val="D1D5DB"/>
                </a:solidFill>
                <a:effectLst/>
                <a:latin typeface="Söhne"/>
              </a:rPr>
              <a:t>.</a:t>
            </a:r>
          </a:p>
          <a:p>
            <a:pPr algn="l"/>
            <a:r>
              <a:rPr lang="en-GB" b="0" i="0" dirty="0">
                <a:solidFill>
                  <a:srgbClr val="D1D5DB"/>
                </a:solidFill>
                <a:effectLst/>
                <a:latin typeface="Söhne"/>
              </a:rPr>
              <a:t>If a </a:t>
            </a:r>
            <a:r>
              <a:rPr lang="en-GB" b="0" i="0" dirty="0" err="1">
                <a:solidFill>
                  <a:srgbClr val="D1D5DB"/>
                </a:solidFill>
                <a:effectLst/>
                <a:latin typeface="Söhne"/>
              </a:rPr>
              <a:t>neighbor</a:t>
            </a:r>
            <a:r>
              <a:rPr lang="en-GB" b="0" i="0" dirty="0">
                <a:solidFill>
                  <a:srgbClr val="D1D5DB"/>
                </a:solidFill>
                <a:effectLst/>
                <a:latin typeface="Söhne"/>
              </a:rPr>
              <a:t> has already been visited and is still on the stack, then the node is part of a cycle and the </a:t>
            </a:r>
            <a:r>
              <a:rPr lang="en-GB" b="0" i="0" dirty="0" err="1">
                <a:solidFill>
                  <a:srgbClr val="D1D5DB"/>
                </a:solidFill>
                <a:effectLst/>
                <a:latin typeface="Söhne"/>
              </a:rPr>
              <a:t>lowlink</a:t>
            </a:r>
            <a:r>
              <a:rPr lang="en-GB" b="0" i="0" dirty="0">
                <a:solidFill>
                  <a:srgbClr val="D1D5DB"/>
                </a:solidFill>
                <a:effectLst/>
                <a:latin typeface="Söhne"/>
              </a:rPr>
              <a:t> value of the node is updated based on the index value of the </a:t>
            </a:r>
            <a:r>
              <a:rPr lang="en-GB" b="0" i="0" dirty="0" err="1">
                <a:solidFill>
                  <a:srgbClr val="D1D5DB"/>
                </a:solidFill>
                <a:effectLst/>
                <a:latin typeface="Söhne"/>
              </a:rPr>
              <a:t>neighbor</a:t>
            </a:r>
            <a:r>
              <a:rPr lang="en-GB" b="0" i="0" dirty="0">
                <a:solidFill>
                  <a:srgbClr val="D1D5DB"/>
                </a:solidFill>
                <a:effectLst/>
                <a:latin typeface="Söhne"/>
              </a:rPr>
              <a:t>.</a:t>
            </a:r>
          </a:p>
          <a:p>
            <a:pPr algn="l"/>
            <a:r>
              <a:rPr lang="en-GB" b="0" i="0" dirty="0">
                <a:solidFill>
                  <a:srgbClr val="D1D5DB"/>
                </a:solidFill>
                <a:effectLst/>
                <a:latin typeface="Söhne"/>
              </a:rPr>
              <a:t>When the </a:t>
            </a:r>
            <a:r>
              <a:rPr lang="en-GB" b="0" i="0" dirty="0" err="1">
                <a:solidFill>
                  <a:srgbClr val="D1D5DB"/>
                </a:solidFill>
                <a:effectLst/>
                <a:latin typeface="Söhne"/>
              </a:rPr>
              <a:t>lowlink</a:t>
            </a:r>
            <a:r>
              <a:rPr lang="en-GB" b="0" i="0" dirty="0">
                <a:solidFill>
                  <a:srgbClr val="D1D5DB"/>
                </a:solidFill>
                <a:effectLst/>
                <a:latin typeface="Söhne"/>
              </a:rPr>
              <a:t> value of a node is equal to its index value, the node is the root of an SCC. The algorithm pops nodes from the stack until the root node is reached, and all the popped nodes are part of the same SCC. The SCC is added to the list of SCCs and the algorithm continues with the next unvisited node.</a:t>
            </a:r>
          </a:p>
          <a:p>
            <a:pPr algn="l"/>
            <a:r>
              <a:rPr lang="en-GB" b="0" i="0" dirty="0">
                <a:solidFill>
                  <a:srgbClr val="D1D5DB"/>
                </a:solidFill>
                <a:effectLst/>
                <a:latin typeface="Söhne"/>
              </a:rPr>
              <a:t>At the end of the algorithm, the list of SCCs is returned.</a:t>
            </a:r>
          </a:p>
          <a:p>
            <a:endParaRPr lang="en-IN" dirty="0"/>
          </a:p>
        </p:txBody>
      </p:sp>
      <p:pic>
        <p:nvPicPr>
          <p:cNvPr id="7" name="Content Placeholder 12">
            <a:extLst>
              <a:ext uri="{FF2B5EF4-FFF2-40B4-BE49-F238E27FC236}">
                <a16:creationId xmlns:a16="http://schemas.microsoft.com/office/drawing/2014/main" id="{21ED56F6-C243-ED4D-CE52-A7B07D0A7AEA}"/>
              </a:ext>
            </a:extLst>
          </p:cNvPr>
          <p:cNvPicPr>
            <a:picLocks noChangeAspect="1"/>
          </p:cNvPicPr>
          <p:nvPr/>
        </p:nvPicPr>
        <p:blipFill rotWithShape="1">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9422" b="29037"/>
          <a:stretch/>
        </p:blipFill>
        <p:spPr>
          <a:xfrm>
            <a:off x="8775022" y="620688"/>
            <a:ext cx="2755290" cy="936104"/>
          </a:xfrm>
          <a:prstGeom prst="rect">
            <a:avLst/>
          </a:prstGeom>
        </p:spPr>
      </p:pic>
    </p:spTree>
    <p:extLst>
      <p:ext uri="{BB962C8B-B14F-4D97-AF65-F5344CB8AC3E}">
        <p14:creationId xmlns:p14="http://schemas.microsoft.com/office/powerpoint/2010/main" val="2212610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F2EB1-C1B7-0CB6-966C-840D27835887}"/>
              </a:ext>
            </a:extLst>
          </p:cNvPr>
          <p:cNvSpPr>
            <a:spLocks noGrp="1"/>
          </p:cNvSpPr>
          <p:nvPr>
            <p:ph type="title"/>
          </p:nvPr>
        </p:nvSpPr>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D2F80DCA-A922-E83F-1404-4B94AB98BCAB}"/>
              </a:ext>
            </a:extLst>
          </p:cNvPr>
          <p:cNvSpPr>
            <a:spLocks noGrp="1"/>
          </p:cNvSpPr>
          <p:nvPr>
            <p:ph idx="1"/>
          </p:nvPr>
        </p:nvSpPr>
        <p:spPr/>
        <p:txBody>
          <a:bodyPr/>
          <a:lstStyle/>
          <a:p>
            <a:pPr marL="0" indent="0">
              <a:buNone/>
            </a:pPr>
            <a:r>
              <a:rPr lang="en-GB" dirty="0"/>
              <a:t>Example:</a:t>
            </a:r>
          </a:p>
          <a:p>
            <a:endParaRPr lang="en-GB" dirty="0"/>
          </a:p>
          <a:p>
            <a:endParaRPr lang="en-IN" dirty="0"/>
          </a:p>
        </p:txBody>
      </p:sp>
      <p:pic>
        <p:nvPicPr>
          <p:cNvPr id="5" name="Picture 4">
            <a:extLst>
              <a:ext uri="{FF2B5EF4-FFF2-40B4-BE49-F238E27FC236}">
                <a16:creationId xmlns:a16="http://schemas.microsoft.com/office/drawing/2014/main" id="{9949EDA3-EA52-7161-710F-5D34AAE0E787}"/>
              </a:ext>
            </a:extLst>
          </p:cNvPr>
          <p:cNvPicPr>
            <a:picLocks noChangeAspect="1"/>
          </p:cNvPicPr>
          <p:nvPr/>
        </p:nvPicPr>
        <p:blipFill>
          <a:blip r:embed="rId2"/>
          <a:stretch>
            <a:fillRect/>
          </a:stretch>
        </p:blipFill>
        <p:spPr>
          <a:xfrm>
            <a:off x="981845" y="2204864"/>
            <a:ext cx="3816646" cy="2088232"/>
          </a:xfrm>
          <a:prstGeom prst="rect">
            <a:avLst/>
          </a:prstGeom>
        </p:spPr>
      </p:pic>
      <p:pic>
        <p:nvPicPr>
          <p:cNvPr id="7" name="Picture 6">
            <a:extLst>
              <a:ext uri="{FF2B5EF4-FFF2-40B4-BE49-F238E27FC236}">
                <a16:creationId xmlns:a16="http://schemas.microsoft.com/office/drawing/2014/main" id="{284FF47A-D579-2191-1036-2864000778C8}"/>
              </a:ext>
            </a:extLst>
          </p:cNvPr>
          <p:cNvPicPr>
            <a:picLocks noChangeAspect="1"/>
          </p:cNvPicPr>
          <p:nvPr/>
        </p:nvPicPr>
        <p:blipFill>
          <a:blip r:embed="rId3"/>
          <a:stretch>
            <a:fillRect/>
          </a:stretch>
        </p:blipFill>
        <p:spPr>
          <a:xfrm>
            <a:off x="6454230" y="2204864"/>
            <a:ext cx="3816646" cy="2113628"/>
          </a:xfrm>
          <a:prstGeom prst="rect">
            <a:avLst/>
          </a:prstGeom>
        </p:spPr>
      </p:pic>
      <p:pic>
        <p:nvPicPr>
          <p:cNvPr id="9" name="Picture 8">
            <a:extLst>
              <a:ext uri="{FF2B5EF4-FFF2-40B4-BE49-F238E27FC236}">
                <a16:creationId xmlns:a16="http://schemas.microsoft.com/office/drawing/2014/main" id="{2314BDF8-A28E-AC51-FCCF-A3E76B41FD61}"/>
              </a:ext>
            </a:extLst>
          </p:cNvPr>
          <p:cNvPicPr>
            <a:picLocks noChangeAspect="1"/>
          </p:cNvPicPr>
          <p:nvPr/>
        </p:nvPicPr>
        <p:blipFill>
          <a:blip r:embed="rId4"/>
          <a:stretch>
            <a:fillRect/>
          </a:stretch>
        </p:blipFill>
        <p:spPr>
          <a:xfrm>
            <a:off x="3430116" y="4650084"/>
            <a:ext cx="4620026" cy="1922241"/>
          </a:xfrm>
          <a:prstGeom prst="rect">
            <a:avLst/>
          </a:prstGeom>
        </p:spPr>
      </p:pic>
      <p:cxnSp>
        <p:nvCxnSpPr>
          <p:cNvPr id="11" name="Straight Arrow Connector 10">
            <a:extLst>
              <a:ext uri="{FF2B5EF4-FFF2-40B4-BE49-F238E27FC236}">
                <a16:creationId xmlns:a16="http://schemas.microsoft.com/office/drawing/2014/main" id="{F39778F1-6756-2839-BB59-24A0C75734E8}"/>
              </a:ext>
            </a:extLst>
          </p:cNvPr>
          <p:cNvCxnSpPr/>
          <p:nvPr/>
        </p:nvCxnSpPr>
        <p:spPr>
          <a:xfrm flipV="1">
            <a:off x="4942284" y="3248980"/>
            <a:ext cx="1368152" cy="12698"/>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7704645-25EA-337B-048E-9312AB9DB57F}"/>
              </a:ext>
            </a:extLst>
          </p:cNvPr>
          <p:cNvCxnSpPr/>
          <p:nvPr/>
        </p:nvCxnSpPr>
        <p:spPr>
          <a:xfrm>
            <a:off x="9622804" y="4581128"/>
            <a:ext cx="0" cy="108012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F69EB9F-EB45-F9F7-29C3-7780F64857E0}"/>
              </a:ext>
            </a:extLst>
          </p:cNvPr>
          <p:cNvCxnSpPr/>
          <p:nvPr/>
        </p:nvCxnSpPr>
        <p:spPr>
          <a:xfrm flipH="1">
            <a:off x="8182644" y="5661248"/>
            <a:ext cx="1440160"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3615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AF96A-7F13-8784-3E5D-F35C01EA7CCA}"/>
              </a:ext>
            </a:extLst>
          </p:cNvPr>
          <p:cNvSpPr>
            <a:spLocks noGrp="1"/>
          </p:cNvSpPr>
          <p:nvPr>
            <p:ph type="title"/>
          </p:nvPr>
        </p:nvSpPr>
        <p:spPr>
          <a:xfrm>
            <a:off x="1218883" y="274637"/>
            <a:ext cx="10360501" cy="990835"/>
          </a:xfrm>
        </p:spPr>
        <p:txBody>
          <a:bodyPr/>
          <a:lstStyle/>
          <a:p>
            <a:r>
              <a:rPr lang="en-US" dirty="0">
                <a:solidFill>
                  <a:schemeClr val="accent1">
                    <a:lumMod val="60000"/>
                    <a:lumOff val="40000"/>
                  </a:schemeClr>
                </a:solidFill>
              </a:rPr>
              <a:t>TARJANS ALGORITHM</a:t>
            </a:r>
            <a:endParaRPr lang="en-IN" dirty="0"/>
          </a:p>
        </p:txBody>
      </p:sp>
      <p:pic>
        <p:nvPicPr>
          <p:cNvPr id="5" name="Content Placeholder 4">
            <a:extLst>
              <a:ext uri="{FF2B5EF4-FFF2-40B4-BE49-F238E27FC236}">
                <a16:creationId xmlns:a16="http://schemas.microsoft.com/office/drawing/2014/main" id="{0F273889-BFA6-C944-DA0C-EC6BE811E446}"/>
              </a:ext>
            </a:extLst>
          </p:cNvPr>
          <p:cNvPicPr>
            <a:picLocks noGrp="1" noChangeAspect="1"/>
          </p:cNvPicPr>
          <p:nvPr>
            <p:ph idx="1"/>
          </p:nvPr>
        </p:nvPicPr>
        <p:blipFill>
          <a:blip r:embed="rId2"/>
          <a:stretch>
            <a:fillRect/>
          </a:stretch>
        </p:blipFill>
        <p:spPr>
          <a:xfrm>
            <a:off x="909836" y="1772816"/>
            <a:ext cx="3208776" cy="1799207"/>
          </a:xfrm>
        </p:spPr>
      </p:pic>
      <p:pic>
        <p:nvPicPr>
          <p:cNvPr id="7" name="Picture 6">
            <a:extLst>
              <a:ext uri="{FF2B5EF4-FFF2-40B4-BE49-F238E27FC236}">
                <a16:creationId xmlns:a16="http://schemas.microsoft.com/office/drawing/2014/main" id="{E5D85374-FFB1-E977-456F-994E2FDB88A7}"/>
              </a:ext>
            </a:extLst>
          </p:cNvPr>
          <p:cNvPicPr>
            <a:picLocks noChangeAspect="1"/>
          </p:cNvPicPr>
          <p:nvPr/>
        </p:nvPicPr>
        <p:blipFill>
          <a:blip r:embed="rId3"/>
          <a:stretch>
            <a:fillRect/>
          </a:stretch>
        </p:blipFill>
        <p:spPr>
          <a:xfrm>
            <a:off x="4294212" y="1702649"/>
            <a:ext cx="3256892" cy="1869374"/>
          </a:xfrm>
          <a:prstGeom prst="rect">
            <a:avLst/>
          </a:prstGeom>
        </p:spPr>
      </p:pic>
      <p:pic>
        <p:nvPicPr>
          <p:cNvPr id="9" name="Picture 8">
            <a:extLst>
              <a:ext uri="{FF2B5EF4-FFF2-40B4-BE49-F238E27FC236}">
                <a16:creationId xmlns:a16="http://schemas.microsoft.com/office/drawing/2014/main" id="{E12BAF35-59D7-3CCF-6454-913AB08F9CFB}"/>
              </a:ext>
            </a:extLst>
          </p:cNvPr>
          <p:cNvPicPr>
            <a:picLocks noChangeAspect="1"/>
          </p:cNvPicPr>
          <p:nvPr/>
        </p:nvPicPr>
        <p:blipFill>
          <a:blip r:embed="rId4"/>
          <a:stretch>
            <a:fillRect/>
          </a:stretch>
        </p:blipFill>
        <p:spPr>
          <a:xfrm>
            <a:off x="7864814" y="1708627"/>
            <a:ext cx="4206262" cy="1863396"/>
          </a:xfrm>
          <a:prstGeom prst="rect">
            <a:avLst/>
          </a:prstGeom>
        </p:spPr>
      </p:pic>
      <p:cxnSp>
        <p:nvCxnSpPr>
          <p:cNvPr id="11" name="Straight Arrow Connector 10">
            <a:extLst>
              <a:ext uri="{FF2B5EF4-FFF2-40B4-BE49-F238E27FC236}">
                <a16:creationId xmlns:a16="http://schemas.microsoft.com/office/drawing/2014/main" id="{4A6AFF7F-A274-37C9-AF10-3B21B1AC982D}"/>
              </a:ext>
            </a:extLst>
          </p:cNvPr>
          <p:cNvCxnSpPr>
            <a:stCxn id="5" idx="3"/>
            <a:endCxn id="7" idx="1"/>
          </p:cNvCxnSpPr>
          <p:nvPr/>
        </p:nvCxnSpPr>
        <p:spPr>
          <a:xfrm flipV="1">
            <a:off x="4118612" y="2637336"/>
            <a:ext cx="175600" cy="35084"/>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E915925-272E-E451-0142-0A42A6D6EA07}"/>
              </a:ext>
            </a:extLst>
          </p:cNvPr>
          <p:cNvCxnSpPr>
            <a:stCxn id="7" idx="3"/>
            <a:endCxn id="9" idx="1"/>
          </p:cNvCxnSpPr>
          <p:nvPr/>
        </p:nvCxnSpPr>
        <p:spPr>
          <a:xfrm>
            <a:off x="7551104" y="2637336"/>
            <a:ext cx="313710" cy="298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39D9F577-B0E0-CFF3-8497-8EA193812E57}"/>
              </a:ext>
            </a:extLst>
          </p:cNvPr>
          <p:cNvPicPr>
            <a:picLocks noChangeAspect="1"/>
          </p:cNvPicPr>
          <p:nvPr/>
        </p:nvPicPr>
        <p:blipFill>
          <a:blip r:embed="rId5"/>
          <a:stretch>
            <a:fillRect/>
          </a:stretch>
        </p:blipFill>
        <p:spPr>
          <a:xfrm>
            <a:off x="909836" y="3933056"/>
            <a:ext cx="3240360" cy="1810903"/>
          </a:xfrm>
          <a:prstGeom prst="rect">
            <a:avLst/>
          </a:prstGeom>
        </p:spPr>
      </p:pic>
      <p:pic>
        <p:nvPicPr>
          <p:cNvPr id="17" name="Picture 16">
            <a:extLst>
              <a:ext uri="{FF2B5EF4-FFF2-40B4-BE49-F238E27FC236}">
                <a16:creationId xmlns:a16="http://schemas.microsoft.com/office/drawing/2014/main" id="{EFA5B918-F290-C40A-7AC4-B8FEF1E03B2B}"/>
              </a:ext>
            </a:extLst>
          </p:cNvPr>
          <p:cNvPicPr>
            <a:picLocks noChangeAspect="1"/>
          </p:cNvPicPr>
          <p:nvPr/>
        </p:nvPicPr>
        <p:blipFill>
          <a:blip r:embed="rId6"/>
          <a:stretch>
            <a:fillRect/>
          </a:stretch>
        </p:blipFill>
        <p:spPr>
          <a:xfrm>
            <a:off x="4294212" y="3817221"/>
            <a:ext cx="3346692" cy="1885546"/>
          </a:xfrm>
          <a:prstGeom prst="rect">
            <a:avLst/>
          </a:prstGeom>
        </p:spPr>
      </p:pic>
      <p:pic>
        <p:nvPicPr>
          <p:cNvPr id="19" name="Picture 18">
            <a:extLst>
              <a:ext uri="{FF2B5EF4-FFF2-40B4-BE49-F238E27FC236}">
                <a16:creationId xmlns:a16="http://schemas.microsoft.com/office/drawing/2014/main" id="{405489D1-EBDD-102D-3C0C-479B8B1B5325}"/>
              </a:ext>
            </a:extLst>
          </p:cNvPr>
          <p:cNvPicPr>
            <a:picLocks noChangeAspect="1"/>
          </p:cNvPicPr>
          <p:nvPr/>
        </p:nvPicPr>
        <p:blipFill>
          <a:blip r:embed="rId7"/>
          <a:stretch>
            <a:fillRect/>
          </a:stretch>
        </p:blipFill>
        <p:spPr>
          <a:xfrm>
            <a:off x="7952028" y="3817220"/>
            <a:ext cx="3944510" cy="1772019"/>
          </a:xfrm>
          <a:prstGeom prst="rect">
            <a:avLst/>
          </a:prstGeom>
        </p:spPr>
      </p:pic>
      <p:cxnSp>
        <p:nvCxnSpPr>
          <p:cNvPr id="21" name="Straight Arrow Connector 20">
            <a:extLst>
              <a:ext uri="{FF2B5EF4-FFF2-40B4-BE49-F238E27FC236}">
                <a16:creationId xmlns:a16="http://schemas.microsoft.com/office/drawing/2014/main" id="{7091720D-628E-AB04-D599-D08F30E65D8E}"/>
              </a:ext>
            </a:extLst>
          </p:cNvPr>
          <p:cNvCxnSpPr>
            <a:cxnSpLocks/>
            <a:stCxn id="15" idx="3"/>
          </p:cNvCxnSpPr>
          <p:nvPr/>
        </p:nvCxnSpPr>
        <p:spPr>
          <a:xfrm>
            <a:off x="4150196" y="4838508"/>
            <a:ext cx="216024"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FEC360E-AD10-141E-3EF0-8AED319D033C}"/>
              </a:ext>
            </a:extLst>
          </p:cNvPr>
          <p:cNvCxnSpPr>
            <a:cxnSpLocks/>
            <a:stCxn id="17" idx="3"/>
            <a:endCxn id="19" idx="1"/>
          </p:cNvCxnSpPr>
          <p:nvPr/>
        </p:nvCxnSpPr>
        <p:spPr>
          <a:xfrm flipV="1">
            <a:off x="7640904" y="4703230"/>
            <a:ext cx="311124" cy="56764"/>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048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5D98A-C5B7-8ECF-C8E9-BC35DA259DBE}"/>
              </a:ext>
            </a:extLst>
          </p:cNvPr>
          <p:cNvSpPr>
            <a:spLocks noGrp="1"/>
          </p:cNvSpPr>
          <p:nvPr>
            <p:ph type="title"/>
          </p:nvPr>
        </p:nvSpPr>
        <p:spPr/>
        <p:txBody>
          <a:bodyPr/>
          <a:lstStyle/>
          <a:p>
            <a:r>
              <a:rPr lang="en-US" dirty="0">
                <a:solidFill>
                  <a:schemeClr val="accent1">
                    <a:lumMod val="60000"/>
                    <a:lumOff val="40000"/>
                  </a:schemeClr>
                </a:solidFill>
              </a:rPr>
              <a:t>TARJANS ALGORITHM</a:t>
            </a:r>
            <a:endParaRPr lang="en-IN" dirty="0"/>
          </a:p>
        </p:txBody>
      </p:sp>
      <p:pic>
        <p:nvPicPr>
          <p:cNvPr id="13" name="Content Placeholder 12">
            <a:extLst>
              <a:ext uri="{FF2B5EF4-FFF2-40B4-BE49-F238E27FC236}">
                <a16:creationId xmlns:a16="http://schemas.microsoft.com/office/drawing/2014/main" id="{17B8B033-F747-147D-3115-833269041A0A}"/>
              </a:ext>
            </a:extLst>
          </p:cNvPr>
          <p:cNvPicPr>
            <a:picLocks noGrp="1" noChangeAspect="1"/>
          </p:cNvPicPr>
          <p:nvPr>
            <p:ph idx="1"/>
          </p:nvPr>
        </p:nvPicPr>
        <p:blipFill>
          <a:blip r:embed="rId2"/>
          <a:stretch>
            <a:fillRect/>
          </a:stretch>
        </p:blipFill>
        <p:spPr>
          <a:xfrm>
            <a:off x="2854052" y="1843615"/>
            <a:ext cx="7056784" cy="3846549"/>
          </a:xfrm>
        </p:spPr>
      </p:pic>
    </p:spTree>
    <p:extLst>
      <p:ext uri="{BB962C8B-B14F-4D97-AF65-F5344CB8AC3E}">
        <p14:creationId xmlns:p14="http://schemas.microsoft.com/office/powerpoint/2010/main" val="321992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91CF5-0D8C-8BAF-72E4-E3E447FBFC1D}"/>
              </a:ext>
            </a:extLst>
          </p:cNvPr>
          <p:cNvSpPr>
            <a:spLocks noGrp="1"/>
          </p:cNvSpPr>
          <p:nvPr>
            <p:ph type="title"/>
          </p:nvPr>
        </p:nvSpPr>
        <p:spPr/>
        <p:txBody>
          <a:bodyPr/>
          <a:lstStyle/>
          <a:p>
            <a:r>
              <a:rPr lang="en-US" dirty="0">
                <a:solidFill>
                  <a:schemeClr val="accent1">
                    <a:lumMod val="60000"/>
                    <a:lumOff val="40000"/>
                  </a:schemeClr>
                </a:solidFill>
              </a:rPr>
              <a:t>TARJANS ALGORITHM</a:t>
            </a:r>
            <a:endParaRPr lang="en-IN" sz="2800" dirty="0"/>
          </a:p>
        </p:txBody>
      </p:sp>
      <p:sp>
        <p:nvSpPr>
          <p:cNvPr id="3" name="Content Placeholder 2">
            <a:extLst>
              <a:ext uri="{FF2B5EF4-FFF2-40B4-BE49-F238E27FC236}">
                <a16:creationId xmlns:a16="http://schemas.microsoft.com/office/drawing/2014/main" id="{00A4AFB1-D2FE-3A50-05E6-CDC88B55A196}"/>
              </a:ext>
            </a:extLst>
          </p:cNvPr>
          <p:cNvSpPr>
            <a:spLocks noGrp="1"/>
          </p:cNvSpPr>
          <p:nvPr>
            <p:ph idx="1"/>
          </p:nvPr>
        </p:nvSpPr>
        <p:spPr/>
        <p:txBody>
          <a:bodyPr/>
          <a:lstStyle/>
          <a:p>
            <a:pPr marL="0" indent="0">
              <a:buNone/>
            </a:pPr>
            <a:r>
              <a:rPr lang="en-GB" dirty="0"/>
              <a:t>Proof of correctness</a:t>
            </a:r>
          </a:p>
          <a:p>
            <a:r>
              <a:rPr lang="en-GB" b="0" i="0" dirty="0">
                <a:solidFill>
                  <a:srgbClr val="D1D5DB"/>
                </a:solidFill>
                <a:effectLst/>
                <a:latin typeface="Söhne"/>
              </a:rPr>
              <a:t>The correctness of </a:t>
            </a:r>
            <a:r>
              <a:rPr lang="en-GB" b="0" i="0" dirty="0" err="1">
                <a:solidFill>
                  <a:srgbClr val="D1D5DB"/>
                </a:solidFill>
                <a:effectLst/>
                <a:latin typeface="Söhne"/>
              </a:rPr>
              <a:t>Tarjan's</a:t>
            </a:r>
            <a:r>
              <a:rPr lang="en-GB" b="0" i="0" dirty="0">
                <a:solidFill>
                  <a:srgbClr val="D1D5DB"/>
                </a:solidFill>
                <a:effectLst/>
                <a:latin typeface="Söhne"/>
              </a:rPr>
              <a:t> algorithm is based on the concept of </a:t>
            </a:r>
            <a:r>
              <a:rPr lang="en-GB" b="0" i="0" dirty="0" err="1">
                <a:solidFill>
                  <a:srgbClr val="D1D5DB"/>
                </a:solidFill>
                <a:effectLst/>
                <a:latin typeface="Söhne"/>
              </a:rPr>
              <a:t>lowlink</a:t>
            </a:r>
            <a:r>
              <a:rPr lang="en-GB" b="0" i="0" dirty="0">
                <a:solidFill>
                  <a:srgbClr val="D1D5DB"/>
                </a:solidFill>
                <a:effectLst/>
                <a:latin typeface="Söhne"/>
              </a:rPr>
              <a:t> values. The </a:t>
            </a:r>
            <a:r>
              <a:rPr lang="en-GB" b="0" i="0" dirty="0" err="1">
                <a:solidFill>
                  <a:srgbClr val="D1D5DB"/>
                </a:solidFill>
                <a:effectLst/>
                <a:latin typeface="Söhne"/>
              </a:rPr>
              <a:t>lowlink</a:t>
            </a:r>
            <a:r>
              <a:rPr lang="en-GB" b="0" i="0" dirty="0">
                <a:solidFill>
                  <a:srgbClr val="D1D5DB"/>
                </a:solidFill>
                <a:effectLst/>
                <a:latin typeface="Söhne"/>
              </a:rPr>
              <a:t> value of a vertex is the smallest depth of any vertex reachable from that vertex, including itself. If a vertex's </a:t>
            </a:r>
            <a:r>
              <a:rPr lang="en-GB" b="0" i="0" dirty="0" err="1">
                <a:solidFill>
                  <a:srgbClr val="D1D5DB"/>
                </a:solidFill>
                <a:effectLst/>
                <a:latin typeface="Söhne"/>
              </a:rPr>
              <a:t>lowlink</a:t>
            </a:r>
            <a:r>
              <a:rPr lang="en-GB" b="0" i="0" dirty="0">
                <a:solidFill>
                  <a:srgbClr val="D1D5DB"/>
                </a:solidFill>
                <a:effectLst/>
                <a:latin typeface="Söhne"/>
              </a:rPr>
              <a:t> value is equal to its depth, then it is the root of a strongly connected component.</a:t>
            </a:r>
          </a:p>
          <a:p>
            <a:endParaRPr lang="en-IN" dirty="0"/>
          </a:p>
        </p:txBody>
      </p:sp>
    </p:spTree>
    <p:extLst>
      <p:ext uri="{BB962C8B-B14F-4D97-AF65-F5344CB8AC3E}">
        <p14:creationId xmlns:p14="http://schemas.microsoft.com/office/powerpoint/2010/main" val="3675506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6B1D7-9581-0598-A86C-3BB0C3A19911}"/>
              </a:ext>
            </a:extLst>
          </p:cNvPr>
          <p:cNvSpPr>
            <a:spLocks noGrp="1"/>
          </p:cNvSpPr>
          <p:nvPr>
            <p:ph type="title"/>
          </p:nvPr>
        </p:nvSpPr>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7BDB868C-2E9D-2B62-7027-7287FF2FA86E}"/>
              </a:ext>
            </a:extLst>
          </p:cNvPr>
          <p:cNvSpPr>
            <a:spLocks noGrp="1"/>
          </p:cNvSpPr>
          <p:nvPr>
            <p:ph idx="1"/>
          </p:nvPr>
        </p:nvSpPr>
        <p:spPr/>
        <p:txBody>
          <a:bodyPr/>
          <a:lstStyle/>
          <a:p>
            <a:pPr marL="0" indent="0" algn="l">
              <a:buNone/>
            </a:pPr>
            <a:r>
              <a:rPr lang="en-GB" b="0" i="0" dirty="0">
                <a:solidFill>
                  <a:srgbClr val="D1D5DB"/>
                </a:solidFill>
                <a:effectLst/>
                <a:latin typeface="Söhne"/>
              </a:rPr>
              <a:t>ILLUSTRATION:</a:t>
            </a:r>
          </a:p>
          <a:p>
            <a:pPr algn="l"/>
            <a:r>
              <a:rPr lang="en-GB" b="0" i="0" dirty="0">
                <a:solidFill>
                  <a:srgbClr val="D1D5DB"/>
                </a:solidFill>
                <a:effectLst/>
                <a:latin typeface="Söhne"/>
              </a:rPr>
              <a:t>To apply </a:t>
            </a:r>
            <a:r>
              <a:rPr lang="en-GB" b="0" i="0" dirty="0" err="1">
                <a:solidFill>
                  <a:srgbClr val="D1D5DB"/>
                </a:solidFill>
                <a:effectLst/>
                <a:latin typeface="Söhne"/>
              </a:rPr>
              <a:t>Tarjan's</a:t>
            </a:r>
            <a:r>
              <a:rPr lang="en-GB" b="0" i="0" dirty="0">
                <a:solidFill>
                  <a:srgbClr val="D1D5DB"/>
                </a:solidFill>
                <a:effectLst/>
                <a:latin typeface="Söhne"/>
              </a:rPr>
              <a:t> algorithm on this graph, we start with an empty stack and an empty list of strongly connected components. We perform a depth-first search (DFS) starting from a random vertex . During the DFS, we push the vertices visited onto the stack.</a:t>
            </a:r>
          </a:p>
          <a:p>
            <a:pPr algn="l"/>
            <a:r>
              <a:rPr lang="en-GB" b="0" i="0" dirty="0">
                <a:solidFill>
                  <a:srgbClr val="D1D5DB"/>
                </a:solidFill>
                <a:effectLst/>
                <a:latin typeface="Söhne"/>
              </a:rPr>
              <a:t>Once the DFS is complete, we check if the current vertex is the root of a strongly connected component. This is the case if the current vertex's </a:t>
            </a:r>
            <a:r>
              <a:rPr lang="en-GB" b="0" i="0" dirty="0" err="1">
                <a:solidFill>
                  <a:srgbClr val="D1D5DB"/>
                </a:solidFill>
                <a:effectLst/>
                <a:latin typeface="Söhne"/>
              </a:rPr>
              <a:t>lowlink</a:t>
            </a:r>
            <a:r>
              <a:rPr lang="en-GB" b="0" i="0" dirty="0">
                <a:solidFill>
                  <a:srgbClr val="D1D5DB"/>
                </a:solidFill>
                <a:effectLst/>
                <a:latin typeface="Söhne"/>
              </a:rPr>
              <a:t> value is equal to its depth. If so, we pop the vertices from the stack until we reach the current vertex and add them to a new strongly connected component.</a:t>
            </a:r>
          </a:p>
          <a:p>
            <a:endParaRPr lang="en-IN" dirty="0"/>
          </a:p>
        </p:txBody>
      </p:sp>
    </p:spTree>
    <p:extLst>
      <p:ext uri="{BB962C8B-B14F-4D97-AF65-F5344CB8AC3E}">
        <p14:creationId xmlns:p14="http://schemas.microsoft.com/office/powerpoint/2010/main" val="2662528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FC076-FE13-DA88-94DA-02BF11BF2BE5}"/>
              </a:ext>
            </a:extLst>
          </p:cNvPr>
          <p:cNvSpPr>
            <a:spLocks noGrp="1"/>
          </p:cNvSpPr>
          <p:nvPr>
            <p:ph type="title"/>
          </p:nvPr>
        </p:nvSpPr>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8A33A3A3-1818-D4C2-E406-C4C4A966FEE5}"/>
              </a:ext>
            </a:extLst>
          </p:cNvPr>
          <p:cNvSpPr>
            <a:spLocks noGrp="1"/>
          </p:cNvSpPr>
          <p:nvPr>
            <p:ph idx="1"/>
          </p:nvPr>
        </p:nvSpPr>
        <p:spPr/>
        <p:txBody>
          <a:bodyPr>
            <a:normAutofit lnSpcReduction="10000"/>
          </a:bodyPr>
          <a:lstStyle/>
          <a:p>
            <a:pPr marL="0" indent="0" algn="ctr">
              <a:buNone/>
            </a:pPr>
            <a:r>
              <a:rPr lang="en-GB" b="0" i="0" dirty="0">
                <a:solidFill>
                  <a:srgbClr val="D1D5DB"/>
                </a:solidFill>
                <a:effectLst/>
                <a:latin typeface="Söhne"/>
              </a:rPr>
              <a:t>Low Link [ ] = min ( low link [ ] ,low link [ ] )</a:t>
            </a:r>
          </a:p>
          <a:p>
            <a:pPr marL="0" indent="0">
              <a:buNone/>
            </a:pPr>
            <a:r>
              <a:rPr lang="en-GB" b="0" i="0" dirty="0">
                <a:solidFill>
                  <a:srgbClr val="D1D5DB"/>
                </a:solidFill>
                <a:effectLst/>
                <a:latin typeface="Söhne"/>
              </a:rPr>
              <a:t>We can see that vertices 0 to 2 form a single SCC, as their low-link values are all 1. Vertices 4 to 6 form another SCC, as their low-link values are all 4. Vertex 3 and 7 forms a third SCC, as its low-link value is 3.</a:t>
            </a:r>
            <a:endParaRPr lang="en-GB" dirty="0">
              <a:solidFill>
                <a:srgbClr val="D1D5DB"/>
              </a:solidFill>
              <a:latin typeface="Söhne"/>
            </a:endParaRPr>
          </a:p>
          <a:p>
            <a:pPr marL="0" indent="0">
              <a:buNone/>
            </a:pPr>
            <a:r>
              <a:rPr lang="en-GB" b="0" i="0" dirty="0">
                <a:solidFill>
                  <a:srgbClr val="D1D5DB"/>
                </a:solidFill>
                <a:effectLst/>
                <a:latin typeface="Söhne"/>
              </a:rPr>
              <a:t>The final SCCs for the graph are:</a:t>
            </a:r>
          </a:p>
          <a:p>
            <a:pPr marL="0" indent="0">
              <a:buNone/>
            </a:pPr>
            <a:r>
              <a:rPr lang="en-IN" dirty="0"/>
              <a:t>{0, 1, 2}</a:t>
            </a:r>
          </a:p>
          <a:p>
            <a:pPr marL="0" indent="0">
              <a:buNone/>
            </a:pPr>
            <a:r>
              <a:rPr lang="en-IN" dirty="0"/>
              <a:t>{4, 5, 6}</a:t>
            </a:r>
          </a:p>
          <a:p>
            <a:pPr marL="0" indent="0">
              <a:buNone/>
            </a:pPr>
            <a:r>
              <a:rPr lang="en-IN" dirty="0"/>
              <a:t>{3, 7}</a:t>
            </a:r>
          </a:p>
          <a:p>
            <a:pPr marL="0" indent="0">
              <a:buNone/>
            </a:pPr>
            <a:endParaRPr lang="en-IN" dirty="0"/>
          </a:p>
        </p:txBody>
      </p:sp>
    </p:spTree>
    <p:extLst>
      <p:ext uri="{BB962C8B-B14F-4D97-AF65-F5344CB8AC3E}">
        <p14:creationId xmlns:p14="http://schemas.microsoft.com/office/powerpoint/2010/main" val="3403130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18883" y="332657"/>
            <a:ext cx="10360501" cy="1296144"/>
          </a:xfrm>
        </p:spPr>
        <p:txBody>
          <a:bodyPr/>
          <a:lstStyle/>
          <a:p>
            <a:r>
              <a:rPr lang="en-US" dirty="0">
                <a:solidFill>
                  <a:schemeClr val="accent1">
                    <a:lumMod val="60000"/>
                    <a:lumOff val="40000"/>
                  </a:schemeClr>
                </a:solidFill>
              </a:rPr>
              <a:t>TARJANS ALGORITHM</a:t>
            </a:r>
            <a:endParaRPr lang="en-US" dirty="0"/>
          </a:p>
        </p:txBody>
      </p:sp>
      <p:sp>
        <p:nvSpPr>
          <p:cNvPr id="14" name="Content Placeholder 13"/>
          <p:cNvSpPr>
            <a:spLocks noGrp="1"/>
          </p:cNvSpPr>
          <p:nvPr>
            <p:ph idx="1"/>
          </p:nvPr>
        </p:nvSpPr>
        <p:spPr>
          <a:xfrm>
            <a:off x="1218883" y="1916833"/>
            <a:ext cx="10360501" cy="4247236"/>
          </a:xfrm>
        </p:spPr>
        <p:txBody>
          <a:bodyPr>
            <a:normAutofit fontScale="92500" lnSpcReduction="10000"/>
          </a:bodyPr>
          <a:lstStyle/>
          <a:p>
            <a:r>
              <a:rPr lang="en-GB" dirty="0"/>
              <a:t>Definition </a:t>
            </a:r>
          </a:p>
          <a:p>
            <a:r>
              <a:rPr lang="en-GB" dirty="0"/>
              <a:t>History of </a:t>
            </a:r>
            <a:r>
              <a:rPr lang="en-GB" dirty="0" err="1"/>
              <a:t>Tarjans</a:t>
            </a:r>
            <a:r>
              <a:rPr lang="en-GB" dirty="0"/>
              <a:t> algorithm</a:t>
            </a:r>
          </a:p>
          <a:p>
            <a:r>
              <a:rPr lang="en-GB" dirty="0"/>
              <a:t>Brief explanation about DFS</a:t>
            </a:r>
          </a:p>
          <a:p>
            <a:r>
              <a:rPr lang="en-GB" dirty="0"/>
              <a:t>Advantages and Disadvantages</a:t>
            </a:r>
          </a:p>
          <a:p>
            <a:r>
              <a:rPr lang="en-GB" dirty="0"/>
              <a:t>Important points on </a:t>
            </a:r>
            <a:r>
              <a:rPr lang="en-GB" dirty="0" err="1"/>
              <a:t>Tarjans</a:t>
            </a:r>
            <a:r>
              <a:rPr lang="en-GB" dirty="0"/>
              <a:t> Algorithm</a:t>
            </a:r>
          </a:p>
          <a:p>
            <a:r>
              <a:rPr lang="en-GB" dirty="0"/>
              <a:t>Logic</a:t>
            </a:r>
          </a:p>
          <a:p>
            <a:r>
              <a:rPr lang="en-GB" dirty="0"/>
              <a:t>Example</a:t>
            </a:r>
            <a:endParaRPr lang="en-US" dirty="0"/>
          </a:p>
          <a:p>
            <a:r>
              <a:rPr lang="en-GB" dirty="0"/>
              <a:t>Proof of Correctness</a:t>
            </a:r>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5AD6A-B327-8AB9-D351-60081DC8C02C}"/>
              </a:ext>
            </a:extLst>
          </p:cNvPr>
          <p:cNvSpPr>
            <a:spLocks noGrp="1"/>
          </p:cNvSpPr>
          <p:nvPr>
            <p:ph type="title"/>
          </p:nvPr>
        </p:nvSpPr>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F612B18D-2923-C38B-67B7-7B9CBACD820D}"/>
              </a:ext>
            </a:extLst>
          </p:cNvPr>
          <p:cNvSpPr>
            <a:spLocks noGrp="1"/>
          </p:cNvSpPr>
          <p:nvPr>
            <p:ph idx="1"/>
          </p:nvPr>
        </p:nvSpPr>
        <p:spPr/>
        <p:txBody>
          <a:bodyPr/>
          <a:lstStyle/>
          <a:p>
            <a:pPr marL="0" indent="0">
              <a:buNone/>
            </a:pPr>
            <a:r>
              <a:rPr lang="en-GB" dirty="0"/>
              <a:t>Analysis</a:t>
            </a:r>
          </a:p>
          <a:p>
            <a:endParaRPr lang="en-GB" dirty="0"/>
          </a:p>
          <a:p>
            <a:r>
              <a:rPr lang="en-GB" dirty="0" err="1"/>
              <a:t>Tarjans</a:t>
            </a:r>
            <a:r>
              <a:rPr lang="en-GB" dirty="0"/>
              <a:t> algorithm have time </a:t>
            </a:r>
            <a:r>
              <a:rPr lang="en-GB" dirty="0" err="1"/>
              <a:t>complexcity</a:t>
            </a:r>
            <a:r>
              <a:rPr lang="en-GB" dirty="0"/>
              <a:t> of {O(V+E)} and space </a:t>
            </a:r>
            <a:r>
              <a:rPr lang="en-GB" dirty="0" err="1"/>
              <a:t>complexcity</a:t>
            </a:r>
            <a:r>
              <a:rPr lang="en-GB" dirty="0"/>
              <a:t> of {O(V)}.it will find the strongly connected components (SCC’s) of the </a:t>
            </a:r>
            <a:r>
              <a:rPr lang="en-GB" dirty="0" err="1"/>
              <a:t>graph.which</a:t>
            </a:r>
            <a:r>
              <a:rPr lang="en-GB" dirty="0"/>
              <a:t> has same low link value.</a:t>
            </a:r>
            <a:endParaRPr lang="en-IN" dirty="0"/>
          </a:p>
        </p:txBody>
      </p:sp>
    </p:spTree>
    <p:extLst>
      <p:ext uri="{BB962C8B-B14F-4D97-AF65-F5344CB8AC3E}">
        <p14:creationId xmlns:p14="http://schemas.microsoft.com/office/powerpoint/2010/main" val="3356970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87C12E-5C71-0521-AF4B-245A3169A1D3}"/>
              </a:ext>
            </a:extLst>
          </p:cNvPr>
          <p:cNvSpPr txBox="1"/>
          <p:nvPr/>
        </p:nvSpPr>
        <p:spPr>
          <a:xfrm>
            <a:off x="3024188" y="3198168"/>
            <a:ext cx="6111874" cy="1200329"/>
          </a:xfrm>
          <a:prstGeom prst="rect">
            <a:avLst/>
          </a:prstGeom>
          <a:noFill/>
        </p:spPr>
        <p:txBody>
          <a:bodyPr wrap="square">
            <a:spAutoFit/>
          </a:bodyPr>
          <a:lstStyle/>
          <a:p>
            <a:pPr algn="ctr"/>
            <a:r>
              <a:rPr lang="en-GB" sz="7200" dirty="0">
                <a:solidFill>
                  <a:schemeClr val="accent1">
                    <a:lumMod val="60000"/>
                    <a:lumOff val="40000"/>
                  </a:schemeClr>
                </a:solidFill>
                <a:latin typeface="Book Antiqua" panose="02040602050305030304" pitchFamily="18" charset="0"/>
              </a:rPr>
              <a:t>Thank  You</a:t>
            </a:r>
            <a:endParaRPr lang="en-IN" sz="7200" dirty="0">
              <a:solidFill>
                <a:schemeClr val="accent1">
                  <a:lumMod val="60000"/>
                  <a:lumOff val="40000"/>
                </a:schemeClr>
              </a:solidFill>
              <a:latin typeface="Book Antiqua" panose="02040602050305030304" pitchFamily="18" charset="0"/>
            </a:endParaRPr>
          </a:p>
        </p:txBody>
      </p:sp>
      <p:sp>
        <p:nvSpPr>
          <p:cNvPr id="5" name="TextBox 4">
            <a:extLst>
              <a:ext uri="{FF2B5EF4-FFF2-40B4-BE49-F238E27FC236}">
                <a16:creationId xmlns:a16="http://schemas.microsoft.com/office/drawing/2014/main" id="{A0EF261A-C3FE-D734-23AF-9FBD46C8CAD9}"/>
              </a:ext>
            </a:extLst>
          </p:cNvPr>
          <p:cNvSpPr txBox="1"/>
          <p:nvPr/>
        </p:nvSpPr>
        <p:spPr>
          <a:xfrm rot="10800000" flipV="1">
            <a:off x="4798268" y="3602634"/>
            <a:ext cx="6984776" cy="1569660"/>
          </a:xfrm>
          <a:prstGeom prst="rect">
            <a:avLst/>
          </a:prstGeom>
          <a:noFill/>
        </p:spPr>
        <p:txBody>
          <a:bodyPr wrap="square">
            <a:spAutoFit/>
          </a:bodyPr>
          <a:lstStyle/>
          <a:p>
            <a:pPr algn="r"/>
            <a:endParaRPr lang="en-GB" dirty="0"/>
          </a:p>
          <a:p>
            <a:pPr algn="r"/>
            <a:endParaRPr lang="en-GB" dirty="0"/>
          </a:p>
          <a:p>
            <a:pPr algn="r"/>
            <a:r>
              <a:rPr lang="en-GB" dirty="0"/>
              <a:t>Kalyan Chakravarthy</a:t>
            </a:r>
            <a:br>
              <a:rPr lang="en-GB" dirty="0"/>
            </a:br>
            <a:r>
              <a:rPr lang="en-GB" dirty="0"/>
              <a:t>21BAI1759</a:t>
            </a:r>
            <a:endParaRPr lang="en-IN" dirty="0"/>
          </a:p>
        </p:txBody>
      </p:sp>
    </p:spTree>
    <p:extLst>
      <p:ext uri="{BB962C8B-B14F-4D97-AF65-F5344CB8AC3E}">
        <p14:creationId xmlns:p14="http://schemas.microsoft.com/office/powerpoint/2010/main" val="1405850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224FD-3276-0668-2BC4-EEACEC44356D}"/>
              </a:ext>
            </a:extLst>
          </p:cNvPr>
          <p:cNvSpPr>
            <a:spLocks noGrp="1"/>
          </p:cNvSpPr>
          <p:nvPr>
            <p:ph type="title"/>
          </p:nvPr>
        </p:nvSpPr>
        <p:spPr>
          <a:xfrm>
            <a:off x="1218883" y="274637"/>
            <a:ext cx="10360501" cy="1282155"/>
          </a:xfrm>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12B1C102-BB50-AD89-621F-C4B9987F48C5}"/>
              </a:ext>
            </a:extLst>
          </p:cNvPr>
          <p:cNvSpPr>
            <a:spLocks noGrp="1"/>
          </p:cNvSpPr>
          <p:nvPr>
            <p:ph idx="1"/>
          </p:nvPr>
        </p:nvSpPr>
        <p:spPr>
          <a:xfrm>
            <a:off x="1218883" y="2564904"/>
            <a:ext cx="10360501" cy="3599164"/>
          </a:xfrm>
        </p:spPr>
        <p:txBody>
          <a:bodyPr>
            <a:normAutofit/>
          </a:bodyPr>
          <a:lstStyle/>
          <a:p>
            <a:r>
              <a:rPr lang="en-GB" b="1" i="0" dirty="0" err="1">
                <a:effectLst/>
                <a:latin typeface="Arial" panose="020B0604020202020204" pitchFamily="34" charset="0"/>
              </a:rPr>
              <a:t>Tarjan's</a:t>
            </a:r>
            <a:r>
              <a:rPr lang="en-GB" b="1" i="0" dirty="0">
                <a:effectLst/>
                <a:latin typeface="Arial" panose="020B0604020202020204" pitchFamily="34" charset="0"/>
              </a:rPr>
              <a:t> Algorithm</a:t>
            </a:r>
            <a:r>
              <a:rPr lang="en-GB" b="0" i="0" dirty="0">
                <a:effectLst/>
                <a:latin typeface="Arial" panose="020B0604020202020204" pitchFamily="34" charset="0"/>
              </a:rPr>
              <a:t> is an </a:t>
            </a:r>
            <a:r>
              <a:rPr lang="en-GB" b="1" i="0" dirty="0">
                <a:effectLst/>
                <a:latin typeface="Arial" panose="020B0604020202020204" pitchFamily="34" charset="0"/>
              </a:rPr>
              <a:t>efficient graph algorithm</a:t>
            </a:r>
            <a:r>
              <a:rPr lang="en-GB" b="0" i="0" dirty="0">
                <a:effectLst/>
                <a:latin typeface="Arial" panose="020B0604020202020204" pitchFamily="34" charset="0"/>
              </a:rPr>
              <a:t> to find the </a:t>
            </a:r>
            <a:r>
              <a:rPr lang="en-GB" b="1" i="0" dirty="0">
                <a:effectLst/>
                <a:latin typeface="Arial" panose="020B0604020202020204" pitchFamily="34" charset="0"/>
              </a:rPr>
              <a:t>strongly connected components</a:t>
            </a:r>
            <a:r>
              <a:rPr lang="en-GB" b="0" i="0" dirty="0">
                <a:effectLst/>
                <a:latin typeface="Arial" panose="020B0604020202020204" pitchFamily="34" charset="0"/>
              </a:rPr>
              <a:t> in a </a:t>
            </a:r>
            <a:r>
              <a:rPr lang="en-GB" b="1" i="0" dirty="0">
                <a:effectLst/>
                <a:latin typeface="Arial" panose="020B0604020202020204" pitchFamily="34" charset="0"/>
              </a:rPr>
              <a:t>directed graph</a:t>
            </a:r>
            <a:r>
              <a:rPr lang="en-GB" b="0" i="0" dirty="0">
                <a:effectLst/>
                <a:latin typeface="Arial" panose="020B0604020202020204" pitchFamily="34" charset="0"/>
              </a:rPr>
              <a:t> in </a:t>
            </a:r>
            <a:r>
              <a:rPr lang="en-GB" b="1" i="0" dirty="0">
                <a:effectLst/>
                <a:latin typeface="Arial" panose="020B0604020202020204" pitchFamily="34" charset="0"/>
              </a:rPr>
              <a:t>linear time</a:t>
            </a:r>
            <a:r>
              <a:rPr lang="en-GB" b="0" i="0" dirty="0">
                <a:effectLst/>
                <a:latin typeface="Arial" panose="020B0604020202020204" pitchFamily="34" charset="0"/>
              </a:rPr>
              <a:t> by utilizing </a:t>
            </a:r>
            <a:r>
              <a:rPr lang="en-GB" b="1" i="0" dirty="0">
                <a:effectLst/>
                <a:latin typeface="Arial" panose="020B0604020202020204" pitchFamily="34" charset="0"/>
              </a:rPr>
              <a:t>Depth First Search</a:t>
            </a:r>
            <a:r>
              <a:rPr lang="en-GB" b="0" i="0" dirty="0">
                <a:effectLst/>
                <a:latin typeface="Arial" panose="020B0604020202020204" pitchFamily="34" charset="0"/>
              </a:rPr>
              <a:t> traversal of a graph. The key idea used is that nodes of strongly connected component form a subtree in the DFS spanning tree of the graph.</a:t>
            </a:r>
          </a:p>
          <a:p>
            <a:pPr marL="0" indent="0">
              <a:buNone/>
            </a:pPr>
            <a:endParaRPr lang="en-GB" dirty="0">
              <a:latin typeface="Arial" panose="020B0604020202020204" pitchFamily="34" charset="0"/>
            </a:endParaRPr>
          </a:p>
        </p:txBody>
      </p:sp>
      <p:pic>
        <p:nvPicPr>
          <p:cNvPr id="4" name="Picture 3">
            <a:extLst>
              <a:ext uri="{FF2B5EF4-FFF2-40B4-BE49-F238E27FC236}">
                <a16:creationId xmlns:a16="http://schemas.microsoft.com/office/drawing/2014/main" id="{F0B33810-AE7E-8330-225F-261391888EA7}"/>
              </a:ext>
            </a:extLst>
          </p:cNvPr>
          <p:cNvPicPr>
            <a:picLocks noChangeAspect="1"/>
          </p:cNvPicPr>
          <p:nvPr/>
        </p:nvPicPr>
        <p:blipFill>
          <a:blip r:embed="rId2"/>
          <a:stretch>
            <a:fillRect/>
          </a:stretch>
        </p:blipFill>
        <p:spPr>
          <a:xfrm>
            <a:off x="7246540" y="404664"/>
            <a:ext cx="3956647" cy="1828959"/>
          </a:xfrm>
          <a:prstGeom prst="rect">
            <a:avLst/>
          </a:prstGeom>
        </p:spPr>
      </p:pic>
    </p:spTree>
    <p:extLst>
      <p:ext uri="{BB962C8B-B14F-4D97-AF65-F5344CB8AC3E}">
        <p14:creationId xmlns:p14="http://schemas.microsoft.com/office/powerpoint/2010/main" val="3891273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8F2A5-6E96-4A00-6DB7-47C78F5B69EC}"/>
              </a:ext>
            </a:extLst>
          </p:cNvPr>
          <p:cNvSpPr>
            <a:spLocks noGrp="1"/>
          </p:cNvSpPr>
          <p:nvPr>
            <p:ph type="title"/>
          </p:nvPr>
        </p:nvSpPr>
        <p:spPr>
          <a:xfrm>
            <a:off x="1218883" y="274637"/>
            <a:ext cx="10360501" cy="1642195"/>
          </a:xfrm>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770CF020-D6F3-4F9F-31A2-89C80CEAAE8D}"/>
              </a:ext>
            </a:extLst>
          </p:cNvPr>
          <p:cNvSpPr>
            <a:spLocks noGrp="1"/>
          </p:cNvSpPr>
          <p:nvPr>
            <p:ph idx="1"/>
          </p:nvPr>
        </p:nvSpPr>
        <p:spPr>
          <a:xfrm>
            <a:off x="1218883" y="2420887"/>
            <a:ext cx="10360501" cy="3743181"/>
          </a:xfrm>
        </p:spPr>
        <p:txBody>
          <a:bodyPr/>
          <a:lstStyle/>
          <a:p>
            <a:r>
              <a:rPr lang="en-GB" dirty="0"/>
              <a:t>A graph traversal algorithm called Tarzan's algorithm is used to identify the least expensive route between two nodes in a network. The algorithm has the name of its creator, Leonidas S. </a:t>
            </a:r>
            <a:r>
              <a:rPr lang="en-GB" dirty="0" err="1"/>
              <a:t>Pitsoulis</a:t>
            </a:r>
            <a:r>
              <a:rPr lang="en-GB" dirty="0"/>
              <a:t>, who chose Tarzan as the inspiration for the name. Tarzan is a mythical character who swings across the jungle from vine to vine. The algorithm is a variant of Dijkstra's algorithm and is used to find the minimum cost path in a graph with negative edge weights.</a:t>
            </a:r>
            <a:endParaRPr lang="en-IN" dirty="0"/>
          </a:p>
        </p:txBody>
      </p:sp>
      <mc:AlternateContent xmlns:mc="http://schemas.openxmlformats.org/markup-compatibility/2006">
        <mc:Choice xmlns:am3d="http://schemas.microsoft.com/office/drawing/2017/model3d" Requires="am3d">
          <p:graphicFrame>
            <p:nvGraphicFramePr>
              <p:cNvPr id="4" name="Content Placeholder 9" descr="Desktop Computer">
                <a:extLst>
                  <a:ext uri="{FF2B5EF4-FFF2-40B4-BE49-F238E27FC236}">
                    <a16:creationId xmlns:a16="http://schemas.microsoft.com/office/drawing/2014/main" id="{0A1C2458-E9E0-8207-006B-B223F6FCA4D1}"/>
                  </a:ext>
                </a:extLst>
              </p:cNvPr>
              <p:cNvGraphicFramePr>
                <a:graphicFrameLocks noChangeAspect="1"/>
              </p:cNvGraphicFramePr>
              <p:nvPr>
                <p:extLst>
                  <p:ext uri="{D42A27DB-BD31-4B8C-83A1-F6EECF244321}">
                    <p14:modId xmlns:p14="http://schemas.microsoft.com/office/powerpoint/2010/main" val="3671326742"/>
                  </p:ext>
                </p:extLst>
              </p:nvPr>
            </p:nvGraphicFramePr>
            <p:xfrm>
              <a:off x="8902724" y="-517483"/>
              <a:ext cx="2958855" cy="3226433"/>
            </p:xfrm>
            <a:graphic>
              <a:graphicData uri="http://schemas.microsoft.com/office/drawing/2017/model3d">
                <am3d:model3d r:embed="rId2">
                  <am3d:spPr>
                    <a:xfrm>
                      <a:off x="0" y="0"/>
                      <a:ext cx="2958855" cy="3226433"/>
                    </a:xfrm>
                    <a:prstGeom prst="rect">
                      <a:avLst/>
                    </a:prstGeom>
                  </am3d:spPr>
                  <am3d:camera>
                    <am3d:pos x="0" y="0" z="56750500"/>
                    <am3d:up dx="0" dy="36000000" dz="0"/>
                    <am3d:lookAt x="0" y="0" z="0"/>
                    <am3d:perspective fov="2700000"/>
                  </am3d:camera>
                  <am3d:trans>
                    <am3d:meterPerModelUnit n="816613" d="1000000"/>
                    <am3d:preTrans dx="1810862" dy="-8491044" dz="-1525148"/>
                    <am3d:scale>
                      <am3d:sx n="1000000" d="1000000"/>
                      <am3d:sy n="1000000" d="1000000"/>
                      <am3d:sz n="1000000" d="1000000"/>
                    </am3d:scale>
                    <am3d:rot ax="998066" ay="-3122382" az="-795285"/>
                    <am3d:postTrans dx="0" dy="0" dz="0"/>
                  </am3d:trans>
                  <am3d:raster rName="Office3DRenderer" rVer="16.0.8326">
                    <am3d:blip r:embed="rId3"/>
                  </am3d:raster>
                  <am3d:objViewport viewportSz="444467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9" descr="Desktop Computer">
                <a:extLst>
                  <a:ext uri="{FF2B5EF4-FFF2-40B4-BE49-F238E27FC236}">
                    <a16:creationId xmlns:a16="http://schemas.microsoft.com/office/drawing/2014/main" id="{0A1C2458-E9E0-8207-006B-B223F6FCA4D1}"/>
                  </a:ext>
                </a:extLst>
              </p:cNvPr>
              <p:cNvPicPr>
                <a:picLocks noGrp="1" noRot="1" noChangeAspect="1" noMove="1" noResize="1" noEditPoints="1" noAdjustHandles="1" noChangeArrowheads="1" noChangeShapeType="1" noCrop="1"/>
              </p:cNvPicPr>
              <p:nvPr/>
            </p:nvPicPr>
            <p:blipFill>
              <a:blip r:embed="rId3"/>
              <a:stretch>
                <a:fillRect/>
              </a:stretch>
            </p:blipFill>
            <p:spPr>
              <a:xfrm>
                <a:off x="8902724" y="-517483"/>
                <a:ext cx="2958855" cy="3226433"/>
              </a:xfrm>
              <a:prstGeom prst="rect">
                <a:avLst/>
              </a:prstGeom>
            </p:spPr>
          </p:pic>
        </mc:Fallback>
      </mc:AlternateContent>
    </p:spTree>
    <p:extLst>
      <p:ext uri="{BB962C8B-B14F-4D97-AF65-F5344CB8AC3E}">
        <p14:creationId xmlns:p14="http://schemas.microsoft.com/office/powerpoint/2010/main" val="4260559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8B57B-A815-A1E6-6E89-B0E02929982C}"/>
              </a:ext>
            </a:extLst>
          </p:cNvPr>
          <p:cNvSpPr>
            <a:spLocks noGrp="1"/>
          </p:cNvSpPr>
          <p:nvPr>
            <p:ph type="title"/>
          </p:nvPr>
        </p:nvSpPr>
        <p:spPr>
          <a:xfrm>
            <a:off x="1218883" y="274637"/>
            <a:ext cx="10360501" cy="1642195"/>
          </a:xfrm>
        </p:spPr>
        <p:txBody>
          <a:bodyPr/>
          <a:lstStyle/>
          <a:p>
            <a:r>
              <a:rPr lang="en-US" dirty="0">
                <a:solidFill>
                  <a:schemeClr val="accent1">
                    <a:lumMod val="60000"/>
                    <a:lumOff val="40000"/>
                  </a:schemeClr>
                </a:solidFill>
              </a:rPr>
              <a:t>TARJANS ALGORITHM</a:t>
            </a:r>
            <a:br>
              <a:rPr lang="en-US" dirty="0">
                <a:solidFill>
                  <a:schemeClr val="accent1">
                    <a:lumMod val="60000"/>
                    <a:lumOff val="40000"/>
                  </a:schemeClr>
                </a:solidFill>
              </a:rPr>
            </a:br>
            <a:br>
              <a:rPr lang="en-US" dirty="0">
                <a:solidFill>
                  <a:schemeClr val="accent1">
                    <a:lumMod val="60000"/>
                    <a:lumOff val="40000"/>
                  </a:schemeClr>
                </a:solidFill>
              </a:rPr>
            </a:br>
            <a:r>
              <a:rPr lang="en-US" dirty="0">
                <a:solidFill>
                  <a:schemeClr val="accent1">
                    <a:lumMod val="20000"/>
                    <a:lumOff val="80000"/>
                  </a:schemeClr>
                </a:solidFill>
              </a:rPr>
              <a:t>DFS</a:t>
            </a:r>
            <a:endParaRPr lang="en-IN" dirty="0">
              <a:solidFill>
                <a:schemeClr val="accent1">
                  <a:lumMod val="20000"/>
                  <a:lumOff val="80000"/>
                </a:schemeClr>
              </a:solidFill>
            </a:endParaRPr>
          </a:p>
        </p:txBody>
      </p:sp>
      <p:sp>
        <p:nvSpPr>
          <p:cNvPr id="3" name="Content Placeholder 2">
            <a:extLst>
              <a:ext uri="{FF2B5EF4-FFF2-40B4-BE49-F238E27FC236}">
                <a16:creationId xmlns:a16="http://schemas.microsoft.com/office/drawing/2014/main" id="{28EDFDAF-8C89-E92B-E29B-048AEB7D5AFD}"/>
              </a:ext>
            </a:extLst>
          </p:cNvPr>
          <p:cNvSpPr>
            <a:spLocks noGrp="1"/>
          </p:cNvSpPr>
          <p:nvPr>
            <p:ph idx="1"/>
          </p:nvPr>
        </p:nvSpPr>
        <p:spPr>
          <a:xfrm>
            <a:off x="1218883" y="1916832"/>
            <a:ext cx="10360501" cy="4247237"/>
          </a:xfrm>
        </p:spPr>
        <p:txBody>
          <a:bodyPr>
            <a:normAutofit fontScale="92500" lnSpcReduction="10000"/>
          </a:bodyPr>
          <a:lstStyle/>
          <a:p>
            <a:r>
              <a:rPr lang="en-GB" b="0" i="0" dirty="0">
                <a:solidFill>
                  <a:srgbClr val="D1D5DB"/>
                </a:solidFill>
                <a:effectLst/>
                <a:latin typeface="Söhne"/>
              </a:rPr>
              <a:t>DFS stands for Depth-First Search</a:t>
            </a:r>
          </a:p>
          <a:p>
            <a:r>
              <a:rPr lang="en-GB" b="0" i="0" dirty="0">
                <a:solidFill>
                  <a:srgbClr val="D1D5DB"/>
                </a:solidFill>
                <a:effectLst/>
                <a:latin typeface="Söhne"/>
              </a:rPr>
              <a:t>DFS search produces a DFS tree</a:t>
            </a:r>
          </a:p>
          <a:p>
            <a:r>
              <a:rPr lang="en-GB" dirty="0"/>
              <a:t>The algorithm works by starting at a given node, called the root, and exploring as far as possible along each branch before backtracking. This means that it visits each node in a particular path as deep as possible before moving on to explore other branches.</a:t>
            </a:r>
            <a:r>
              <a:rPr lang="en-GB" b="0" i="0" dirty="0">
                <a:solidFill>
                  <a:srgbClr val="D1D5DB"/>
                </a:solidFill>
                <a:effectLst/>
                <a:latin typeface="Söhne"/>
              </a:rPr>
              <a:t> In each case, the algorithm keeps track of which nodes have been visited, so it doesn't visit the same node twice.</a:t>
            </a:r>
          </a:p>
          <a:p>
            <a:r>
              <a:rPr lang="en-GB" b="0" i="0" dirty="0">
                <a:solidFill>
                  <a:srgbClr val="D1D5DB"/>
                </a:solidFill>
                <a:effectLst/>
                <a:latin typeface="Söhne"/>
              </a:rPr>
              <a:t>DFS is commonly used to solve various graph problems, such as finding a path between two nodes, determining if a graph is connected or not, and finding cycles in a graph.</a:t>
            </a:r>
            <a:endParaRPr lang="en-GB" dirty="0">
              <a:solidFill>
                <a:srgbClr val="D1D5DB"/>
              </a:solidFill>
              <a:latin typeface="Söhne"/>
            </a:endParaRPr>
          </a:p>
        </p:txBody>
      </p:sp>
      <mc:AlternateContent xmlns:mc="http://schemas.openxmlformats.org/markup-compatibility/2006">
        <mc:Choice xmlns:am3d="http://schemas.microsoft.com/office/drawing/2017/model3d" Requires="am3d">
          <p:graphicFrame>
            <p:nvGraphicFramePr>
              <p:cNvPr id="4" name="Content Placeholder 6" descr="Graph Growth">
                <a:extLst>
                  <a:ext uri="{FF2B5EF4-FFF2-40B4-BE49-F238E27FC236}">
                    <a16:creationId xmlns:a16="http://schemas.microsoft.com/office/drawing/2014/main" id="{1D996553-13D7-AF92-1A80-E09ADECC96E0}"/>
                  </a:ext>
                </a:extLst>
              </p:cNvPr>
              <p:cNvGraphicFramePr>
                <a:graphicFrameLocks noChangeAspect="1"/>
              </p:cNvGraphicFramePr>
              <p:nvPr>
                <p:extLst>
                  <p:ext uri="{D42A27DB-BD31-4B8C-83A1-F6EECF244321}">
                    <p14:modId xmlns:p14="http://schemas.microsoft.com/office/powerpoint/2010/main" val="665507768"/>
                  </p:ext>
                </p:extLst>
              </p:nvPr>
            </p:nvGraphicFramePr>
            <p:xfrm>
              <a:off x="8398668" y="44624"/>
              <a:ext cx="2185339" cy="2882823"/>
            </p:xfrm>
            <a:graphic>
              <a:graphicData uri="http://schemas.microsoft.com/office/drawing/2017/model3d">
                <am3d:model3d r:embed="rId2">
                  <am3d:spPr>
                    <a:xfrm>
                      <a:off x="0" y="0"/>
                      <a:ext cx="2185339" cy="2882823"/>
                    </a:xfrm>
                    <a:prstGeom prst="rect">
                      <a:avLst/>
                    </a:prstGeom>
                  </am3d:spPr>
                  <am3d:camera>
                    <am3d:pos x="0" y="0" z="63144380"/>
                    <am3d:up dx="0" dy="36000000" dz="0"/>
                    <am3d:lookAt x="0" y="0" z="0"/>
                    <am3d:perspective fov="2700000"/>
                  </am3d:camera>
                  <am3d:trans>
                    <am3d:meterPerModelUnit n="111083" d="1000000"/>
                    <am3d:preTrans dx="0" dy="-18000000" dz="0"/>
                    <am3d:scale>
                      <am3d:sx n="1000000" d="1000000"/>
                      <am3d:sy n="1000000" d="1000000"/>
                      <am3d:sz n="1000000" d="1000000"/>
                    </am3d:scale>
                    <am3d:rot ax="980269" ay="1813428" az="503622"/>
                    <am3d:postTrans dx="0" dy="0" dz="0"/>
                  </am3d:trans>
                  <am3d:raster rName="Office3DRenderer" rVer="16.0.8326">
                    <am3d:blip r:embed="rId3"/>
                  </am3d:raster>
                  <am3d:objViewport viewportSz="34395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6" descr="Graph Growth">
                <a:extLst>
                  <a:ext uri="{FF2B5EF4-FFF2-40B4-BE49-F238E27FC236}">
                    <a16:creationId xmlns:a16="http://schemas.microsoft.com/office/drawing/2014/main" id="{1D996553-13D7-AF92-1A80-E09ADECC96E0}"/>
                  </a:ext>
                </a:extLst>
              </p:cNvPr>
              <p:cNvPicPr>
                <a:picLocks noGrp="1" noRot="1" noChangeAspect="1" noMove="1" noResize="1" noEditPoints="1" noAdjustHandles="1" noChangeArrowheads="1" noChangeShapeType="1" noCrop="1"/>
              </p:cNvPicPr>
              <p:nvPr/>
            </p:nvPicPr>
            <p:blipFill>
              <a:blip r:embed="rId3"/>
              <a:stretch>
                <a:fillRect/>
              </a:stretch>
            </p:blipFill>
            <p:spPr>
              <a:xfrm>
                <a:off x="8398668" y="44624"/>
                <a:ext cx="2185339" cy="2882823"/>
              </a:xfrm>
              <a:prstGeom prst="rect">
                <a:avLst/>
              </a:prstGeom>
            </p:spPr>
          </p:pic>
        </mc:Fallback>
      </mc:AlternateContent>
    </p:spTree>
    <p:extLst>
      <p:ext uri="{BB962C8B-B14F-4D97-AF65-F5344CB8AC3E}">
        <p14:creationId xmlns:p14="http://schemas.microsoft.com/office/powerpoint/2010/main" val="2260563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1481D-9305-AA68-EFAF-24D77AA9113E}"/>
              </a:ext>
            </a:extLst>
          </p:cNvPr>
          <p:cNvSpPr>
            <a:spLocks noGrp="1"/>
          </p:cNvSpPr>
          <p:nvPr>
            <p:ph type="title"/>
          </p:nvPr>
        </p:nvSpPr>
        <p:spPr>
          <a:xfrm>
            <a:off x="1218883" y="274637"/>
            <a:ext cx="10360501" cy="922115"/>
          </a:xfrm>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C3D8E5CE-A25F-B6FF-8CF2-BFC4EB7382BC}"/>
              </a:ext>
            </a:extLst>
          </p:cNvPr>
          <p:cNvSpPr>
            <a:spLocks noGrp="1"/>
          </p:cNvSpPr>
          <p:nvPr>
            <p:ph idx="1"/>
          </p:nvPr>
        </p:nvSpPr>
        <p:spPr>
          <a:xfrm>
            <a:off x="1218883" y="1628800"/>
            <a:ext cx="10360501" cy="4535269"/>
          </a:xfrm>
        </p:spPr>
        <p:txBody>
          <a:bodyPr>
            <a:normAutofit fontScale="85000" lnSpcReduction="20000"/>
          </a:bodyPr>
          <a:lstStyle/>
          <a:p>
            <a:pPr marL="0" indent="0">
              <a:buNone/>
            </a:pPr>
            <a:r>
              <a:rPr lang="en-GB" dirty="0"/>
              <a:t>ADVANTAGES:</a:t>
            </a:r>
          </a:p>
          <a:p>
            <a:r>
              <a:rPr lang="en-GB" dirty="0" err="1"/>
              <a:t>Tarjan's</a:t>
            </a:r>
            <a:r>
              <a:rPr lang="en-GB" dirty="0"/>
              <a:t> algorithm has an O(V+E) time complexity, where V is the number of vertices and E is the number of edges. Because of its effectiveness, it can handle graphs with a lot of vertices and edges.</a:t>
            </a:r>
          </a:p>
          <a:p>
            <a:r>
              <a:rPr lang="en-GB" dirty="0" err="1"/>
              <a:t>Tarjan's</a:t>
            </a:r>
            <a:r>
              <a:rPr lang="en-GB" dirty="0"/>
              <a:t> technique has a space complexity of O(V), which is equal to the depth of the call stack. This makes it ideal for huge graphs and makes it efficient as well.</a:t>
            </a:r>
          </a:p>
          <a:p>
            <a:r>
              <a:rPr lang="en-GB" dirty="0"/>
              <a:t>Robustness: </a:t>
            </a:r>
            <a:r>
              <a:rPr lang="en-GB" dirty="0" err="1"/>
              <a:t>Tarjan's</a:t>
            </a:r>
            <a:r>
              <a:rPr lang="en-GB" dirty="0"/>
              <a:t> algorithm is capable of handling a variety of graphs, including self-looping and multiple-edged graphs, cyclic and acyclic graphs, and so on.</a:t>
            </a:r>
          </a:p>
          <a:p>
            <a:r>
              <a:rPr lang="en-GB" dirty="0"/>
              <a:t>Accuracy: In a directed graph, </a:t>
            </a:r>
            <a:r>
              <a:rPr lang="en-GB" dirty="0" err="1"/>
              <a:t>Tarjan's</a:t>
            </a:r>
            <a:r>
              <a:rPr lang="en-GB" dirty="0"/>
              <a:t> technique promises to locate all SCCs.</a:t>
            </a:r>
          </a:p>
          <a:p>
            <a:r>
              <a:rPr lang="en-GB" b="0" i="0" dirty="0">
                <a:solidFill>
                  <a:srgbClr val="D1D5DB"/>
                </a:solidFill>
                <a:effectLst/>
                <a:latin typeface="Söhne"/>
              </a:rPr>
              <a:t>Simplicity: </a:t>
            </a:r>
            <a:r>
              <a:rPr lang="en-GB" b="0" i="0" dirty="0" err="1">
                <a:solidFill>
                  <a:srgbClr val="D1D5DB"/>
                </a:solidFill>
                <a:effectLst/>
                <a:latin typeface="Söhne"/>
              </a:rPr>
              <a:t>Tarjan's</a:t>
            </a:r>
            <a:r>
              <a:rPr lang="en-GB" b="0" i="0" dirty="0">
                <a:solidFill>
                  <a:srgbClr val="D1D5DB"/>
                </a:solidFill>
                <a:effectLst/>
                <a:latin typeface="Söhne"/>
              </a:rPr>
              <a:t> algorithm is relatively simple to implement and does not require any complex data structures.</a:t>
            </a:r>
          </a:p>
          <a:p>
            <a:endParaRPr lang="en-IN" dirty="0"/>
          </a:p>
        </p:txBody>
      </p:sp>
    </p:spTree>
    <p:extLst>
      <p:ext uri="{BB962C8B-B14F-4D97-AF65-F5344CB8AC3E}">
        <p14:creationId xmlns:p14="http://schemas.microsoft.com/office/powerpoint/2010/main" val="2449483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4689A-DEC2-3E6E-E0ED-4B6A707D55A7}"/>
              </a:ext>
            </a:extLst>
          </p:cNvPr>
          <p:cNvSpPr>
            <a:spLocks noGrp="1"/>
          </p:cNvSpPr>
          <p:nvPr>
            <p:ph type="title"/>
          </p:nvPr>
        </p:nvSpPr>
        <p:spPr>
          <a:xfrm>
            <a:off x="1218883" y="274637"/>
            <a:ext cx="10360501" cy="994123"/>
          </a:xfrm>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424F1CE6-0B40-AEC6-AB77-22B9E4896A6B}"/>
              </a:ext>
            </a:extLst>
          </p:cNvPr>
          <p:cNvSpPr>
            <a:spLocks noGrp="1"/>
          </p:cNvSpPr>
          <p:nvPr>
            <p:ph idx="1"/>
          </p:nvPr>
        </p:nvSpPr>
        <p:spPr>
          <a:xfrm>
            <a:off x="1218883" y="1630035"/>
            <a:ext cx="10360501" cy="4535269"/>
          </a:xfrm>
        </p:spPr>
        <p:txBody>
          <a:bodyPr>
            <a:normAutofit fontScale="70000" lnSpcReduction="20000"/>
          </a:bodyPr>
          <a:lstStyle/>
          <a:p>
            <a:pPr marL="0" indent="0">
              <a:buNone/>
            </a:pPr>
            <a:r>
              <a:rPr lang="en-GB" b="0" i="0" dirty="0">
                <a:solidFill>
                  <a:srgbClr val="D1D5DB"/>
                </a:solidFill>
                <a:effectLst/>
                <a:latin typeface="Söhne"/>
              </a:rPr>
              <a:t>DISADVANTAGES:</a:t>
            </a:r>
          </a:p>
          <a:p>
            <a:r>
              <a:rPr lang="en-GB" b="0" i="0" dirty="0">
                <a:solidFill>
                  <a:srgbClr val="D1D5DB"/>
                </a:solidFill>
                <a:effectLst/>
                <a:latin typeface="Söhne"/>
              </a:rPr>
              <a:t>Not suitable for large </a:t>
            </a:r>
            <a:r>
              <a:rPr lang="en-GB" b="0" i="0" dirty="0" err="1">
                <a:solidFill>
                  <a:srgbClr val="D1D5DB"/>
                </a:solidFill>
                <a:effectLst/>
                <a:latin typeface="Söhne"/>
              </a:rPr>
              <a:t>graphs,Although</a:t>
            </a:r>
            <a:r>
              <a:rPr lang="en-GB" b="0" i="0" dirty="0">
                <a:solidFill>
                  <a:srgbClr val="D1D5DB"/>
                </a:solidFill>
                <a:effectLst/>
                <a:latin typeface="Söhne"/>
              </a:rPr>
              <a:t> </a:t>
            </a:r>
            <a:r>
              <a:rPr lang="en-GB" b="0" i="0" dirty="0" err="1">
                <a:solidFill>
                  <a:srgbClr val="D1D5DB"/>
                </a:solidFill>
                <a:effectLst/>
                <a:latin typeface="Söhne"/>
              </a:rPr>
              <a:t>Tarjan's</a:t>
            </a:r>
            <a:r>
              <a:rPr lang="en-GB" b="0" i="0" dirty="0">
                <a:solidFill>
                  <a:srgbClr val="D1D5DB"/>
                </a:solidFill>
                <a:effectLst/>
                <a:latin typeface="Söhne"/>
              </a:rPr>
              <a:t> algorithm is faster than Kosaraju's algorithm, it is not as efficient as other algorithms like the Path-Based Strong Component Algorithm (PBCA) for very large graphs.</a:t>
            </a:r>
          </a:p>
          <a:p>
            <a:r>
              <a:rPr lang="en-GB" dirty="0" err="1"/>
              <a:t>Tarjan's</a:t>
            </a:r>
            <a:r>
              <a:rPr lang="en-GB" dirty="0"/>
              <a:t> algorithm requires a stack to keep track of the vertices in the strongly connected components. This can lead to a large amount of memory usage in certain cases.</a:t>
            </a:r>
          </a:p>
          <a:p>
            <a:r>
              <a:rPr lang="en-GB" dirty="0"/>
              <a:t>Non-deterministic: The outcome of </a:t>
            </a:r>
            <a:r>
              <a:rPr lang="en-GB" dirty="0" err="1"/>
              <a:t>Tarjan's</a:t>
            </a:r>
            <a:r>
              <a:rPr lang="en-GB" dirty="0"/>
              <a:t> algorithm can vary depending on the sequence in which the vertices are handled. Because of this, comparing the outcomes of various algorithm runs difficult.</a:t>
            </a:r>
          </a:p>
          <a:p>
            <a:r>
              <a:rPr lang="en-GB" dirty="0" err="1"/>
              <a:t>Tarjan's</a:t>
            </a:r>
            <a:r>
              <a:rPr lang="en-GB" dirty="0"/>
              <a:t> approach is only effective for finding strongly connected components in directed graphs. It cannot be applied to graphs that are undirected or have weakly connected cycles.</a:t>
            </a:r>
          </a:p>
          <a:p>
            <a:r>
              <a:rPr lang="en-GB" dirty="0"/>
              <a:t>Tarzan's algorithm has some limitations. It assumes that the graph is connected and does not handle disconnected graphs.</a:t>
            </a:r>
          </a:p>
          <a:p>
            <a:endParaRPr lang="en-GB" dirty="0"/>
          </a:p>
          <a:p>
            <a:endParaRPr lang="en-IN" dirty="0"/>
          </a:p>
        </p:txBody>
      </p:sp>
    </p:spTree>
    <p:extLst>
      <p:ext uri="{BB962C8B-B14F-4D97-AF65-F5344CB8AC3E}">
        <p14:creationId xmlns:p14="http://schemas.microsoft.com/office/powerpoint/2010/main" val="345432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2E893-BB0C-18F4-DA2D-047D4289720B}"/>
              </a:ext>
            </a:extLst>
          </p:cNvPr>
          <p:cNvSpPr>
            <a:spLocks noGrp="1"/>
          </p:cNvSpPr>
          <p:nvPr>
            <p:ph type="title"/>
          </p:nvPr>
        </p:nvSpPr>
        <p:spPr>
          <a:xfrm>
            <a:off x="1218883" y="232435"/>
            <a:ext cx="10360501" cy="604278"/>
          </a:xfrm>
        </p:spPr>
        <p:txBody>
          <a:bodyPr>
            <a:normAutofit fontScale="90000"/>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0A06EEDE-8596-1E8B-6D07-1562385CF360}"/>
              </a:ext>
            </a:extLst>
          </p:cNvPr>
          <p:cNvSpPr>
            <a:spLocks noGrp="1"/>
          </p:cNvSpPr>
          <p:nvPr>
            <p:ph idx="1"/>
          </p:nvPr>
        </p:nvSpPr>
        <p:spPr>
          <a:xfrm>
            <a:off x="1218883" y="1556792"/>
            <a:ext cx="10360501" cy="4568957"/>
          </a:xfrm>
        </p:spPr>
        <p:txBody>
          <a:bodyPr/>
          <a:lstStyle/>
          <a:p>
            <a:pPr marL="0" indent="0">
              <a:buNone/>
            </a:pPr>
            <a:r>
              <a:rPr lang="en-GB" dirty="0" err="1"/>
              <a:t>Tarjans</a:t>
            </a:r>
            <a:r>
              <a:rPr lang="en-GB" dirty="0"/>
              <a:t> Algorithm for Finding Strongly Connected Components(SCCs)</a:t>
            </a:r>
          </a:p>
          <a:p>
            <a:r>
              <a:rPr lang="en-GB" dirty="0"/>
              <a:t> Every vertex in the given cycle can reach the other vertex in the same cycle.</a:t>
            </a:r>
          </a:p>
          <a:p>
            <a:r>
              <a:rPr lang="en-GB" dirty="0"/>
              <a:t>There is no back edge from one SCC to another (There can be cross edges, but cross edges will not be used while processing the graph).</a:t>
            </a:r>
          </a:p>
          <a:p>
            <a:pPr marL="0" indent="0">
              <a:buNone/>
            </a:pPr>
            <a:r>
              <a:rPr lang="en-GB" dirty="0"/>
              <a:t>Low-Link Values</a:t>
            </a:r>
          </a:p>
          <a:p>
            <a:r>
              <a:rPr lang="en-IN" dirty="0"/>
              <a:t> The low-link value of a node is the smallest node id reachable from the node including the id of the node itself.</a:t>
            </a:r>
          </a:p>
        </p:txBody>
      </p:sp>
      <p:pic>
        <p:nvPicPr>
          <p:cNvPr id="4" name="Content Placeholder 17">
            <a:extLst>
              <a:ext uri="{FF2B5EF4-FFF2-40B4-BE49-F238E27FC236}">
                <a16:creationId xmlns:a16="http://schemas.microsoft.com/office/drawing/2014/main" id="{A141216D-88CA-F6B0-086F-843E2DDD57A1}"/>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31872" t="6427" r="31275" b="83886"/>
          <a:stretch/>
        </p:blipFill>
        <p:spPr>
          <a:xfrm>
            <a:off x="1413892" y="1057613"/>
            <a:ext cx="2376264" cy="432291"/>
          </a:xfrm>
          <a:prstGeom prst="rect">
            <a:avLst/>
          </a:prstGeom>
        </p:spPr>
      </p:pic>
      <p:pic>
        <p:nvPicPr>
          <p:cNvPr id="6" name="Picture 5">
            <a:extLst>
              <a:ext uri="{FF2B5EF4-FFF2-40B4-BE49-F238E27FC236}">
                <a16:creationId xmlns:a16="http://schemas.microsoft.com/office/drawing/2014/main" id="{1DF4D788-5BC1-7025-466A-2E99AA1C6619}"/>
              </a:ext>
            </a:extLst>
          </p:cNvPr>
          <p:cNvPicPr>
            <a:picLocks noChangeAspect="1"/>
          </p:cNvPicPr>
          <p:nvPr/>
        </p:nvPicPr>
        <p:blipFill>
          <a:blip r:embed="rId4"/>
          <a:stretch>
            <a:fillRect/>
          </a:stretch>
        </p:blipFill>
        <p:spPr>
          <a:xfrm>
            <a:off x="7802220" y="160134"/>
            <a:ext cx="4211930" cy="1503343"/>
          </a:xfrm>
          <a:prstGeom prst="rect">
            <a:avLst/>
          </a:prstGeom>
        </p:spPr>
      </p:pic>
      <p:pic>
        <p:nvPicPr>
          <p:cNvPr id="7" name="Picture 6">
            <a:extLst>
              <a:ext uri="{FF2B5EF4-FFF2-40B4-BE49-F238E27FC236}">
                <a16:creationId xmlns:a16="http://schemas.microsoft.com/office/drawing/2014/main" id="{E838BB47-5EB6-E5B9-2056-4E0A31547A5F}"/>
              </a:ext>
            </a:extLst>
          </p:cNvPr>
          <p:cNvPicPr>
            <a:picLocks noChangeAspect="1"/>
          </p:cNvPicPr>
          <p:nvPr/>
        </p:nvPicPr>
        <p:blipFill>
          <a:blip r:embed="rId5"/>
          <a:stretch>
            <a:fillRect/>
          </a:stretch>
        </p:blipFill>
        <p:spPr>
          <a:xfrm>
            <a:off x="8830716" y="5145623"/>
            <a:ext cx="2592288" cy="1479943"/>
          </a:xfrm>
          <a:prstGeom prst="rect">
            <a:avLst/>
          </a:prstGeom>
        </p:spPr>
      </p:pic>
    </p:spTree>
    <p:extLst>
      <p:ext uri="{BB962C8B-B14F-4D97-AF65-F5344CB8AC3E}">
        <p14:creationId xmlns:p14="http://schemas.microsoft.com/office/powerpoint/2010/main" val="3106997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26C63-3FB9-A90C-5199-07585CCE385F}"/>
              </a:ext>
            </a:extLst>
          </p:cNvPr>
          <p:cNvSpPr>
            <a:spLocks noGrp="1"/>
          </p:cNvSpPr>
          <p:nvPr>
            <p:ph type="title"/>
          </p:nvPr>
        </p:nvSpPr>
        <p:spPr>
          <a:xfrm>
            <a:off x="1218883" y="274637"/>
            <a:ext cx="10360501" cy="1138139"/>
          </a:xfrm>
        </p:spPr>
        <p:txBody>
          <a:bodyPr/>
          <a:lstStyle/>
          <a:p>
            <a:r>
              <a:rPr lang="en-US" dirty="0">
                <a:solidFill>
                  <a:schemeClr val="accent1">
                    <a:lumMod val="60000"/>
                    <a:lumOff val="40000"/>
                  </a:schemeClr>
                </a:solidFill>
              </a:rPr>
              <a:t>TARJANS ALGORITHM</a:t>
            </a:r>
            <a:endParaRPr lang="en-IN" dirty="0"/>
          </a:p>
        </p:txBody>
      </p:sp>
      <p:sp>
        <p:nvSpPr>
          <p:cNvPr id="3" name="Content Placeholder 2">
            <a:extLst>
              <a:ext uri="{FF2B5EF4-FFF2-40B4-BE49-F238E27FC236}">
                <a16:creationId xmlns:a16="http://schemas.microsoft.com/office/drawing/2014/main" id="{1361FB14-9727-BD4A-E721-6CB1E4608E7E}"/>
              </a:ext>
            </a:extLst>
          </p:cNvPr>
          <p:cNvSpPr>
            <a:spLocks noGrp="1"/>
          </p:cNvSpPr>
          <p:nvPr>
            <p:ph idx="1"/>
          </p:nvPr>
        </p:nvSpPr>
        <p:spPr/>
        <p:txBody>
          <a:bodyPr>
            <a:normAutofit fontScale="92500"/>
          </a:bodyPr>
          <a:lstStyle/>
          <a:p>
            <a:r>
              <a:rPr lang="en-GB" dirty="0"/>
              <a:t>To cope with the random traversal order of </a:t>
            </a:r>
            <a:r>
              <a:rPr lang="en-GB" dirty="0" err="1"/>
              <a:t>dfs</a:t>
            </a:r>
            <a:r>
              <a:rPr lang="en-GB" dirty="0"/>
              <a:t> ,</a:t>
            </a:r>
            <a:r>
              <a:rPr lang="en-GB" dirty="0" err="1"/>
              <a:t>tarjan’s</a:t>
            </a:r>
            <a:r>
              <a:rPr lang="en-GB" dirty="0"/>
              <a:t> algorithm maintain a set of valid nodes from which to update low-link values from.</a:t>
            </a:r>
          </a:p>
          <a:p>
            <a:r>
              <a:rPr lang="en-GB" dirty="0"/>
              <a:t>After visiting the all </a:t>
            </a:r>
            <a:r>
              <a:rPr lang="en-GB" dirty="0" err="1"/>
              <a:t>neighbors</a:t>
            </a:r>
            <a:r>
              <a:rPr lang="en-GB" dirty="0"/>
              <a:t>, if the current node started a connected component then pop off all nodes from the stack which are in SCC. </a:t>
            </a:r>
          </a:p>
          <a:p>
            <a:r>
              <a:rPr lang="en-GB" dirty="0"/>
              <a:t>A node started a connected component if its “Id equals its low link value”</a:t>
            </a:r>
          </a:p>
          <a:p>
            <a:pPr marL="514350" indent="-514350">
              <a:buAutoNum type="arabicPeriod"/>
            </a:pPr>
            <a:r>
              <a:rPr lang="en-IN" dirty="0"/>
              <a:t>nodes are added to the stack [set] of valid nodes as they’re explored for the first time.</a:t>
            </a:r>
          </a:p>
          <a:p>
            <a:pPr marL="514350" indent="-514350">
              <a:buAutoNum type="arabicPeriod"/>
            </a:pPr>
            <a:r>
              <a:rPr lang="en-IN" dirty="0"/>
              <a:t>Nodes are removed from the stack [set] each time a complete SCC is found. </a:t>
            </a:r>
          </a:p>
          <a:p>
            <a:pPr marL="514350" indent="-514350">
              <a:buAutoNum type="arabicPeriod"/>
            </a:pPr>
            <a:endParaRPr lang="en-IN" dirty="0"/>
          </a:p>
          <a:p>
            <a:pPr marL="514350" indent="-514350">
              <a:buAutoNum type="arabicPeriod"/>
            </a:pPr>
            <a:endParaRPr lang="en-GB" dirty="0"/>
          </a:p>
        </p:txBody>
      </p:sp>
      <p:pic>
        <p:nvPicPr>
          <p:cNvPr id="4" name="Picture 3">
            <a:extLst>
              <a:ext uri="{FF2B5EF4-FFF2-40B4-BE49-F238E27FC236}">
                <a16:creationId xmlns:a16="http://schemas.microsoft.com/office/drawing/2014/main" id="{30F42797-7870-5C92-AAAA-935E3F2E0B71}"/>
              </a:ext>
            </a:extLst>
          </p:cNvPr>
          <p:cNvPicPr>
            <a:picLocks noChangeAspect="1"/>
          </p:cNvPicPr>
          <p:nvPr/>
        </p:nvPicPr>
        <p:blipFill>
          <a:blip r:embed="rId2"/>
          <a:stretch>
            <a:fillRect/>
          </a:stretch>
        </p:blipFill>
        <p:spPr>
          <a:xfrm>
            <a:off x="9317788" y="116632"/>
            <a:ext cx="2268714" cy="1899984"/>
          </a:xfrm>
          <a:prstGeom prst="rect">
            <a:avLst/>
          </a:prstGeom>
        </p:spPr>
      </p:pic>
    </p:spTree>
    <p:extLst>
      <p:ext uri="{BB962C8B-B14F-4D97-AF65-F5344CB8AC3E}">
        <p14:creationId xmlns:p14="http://schemas.microsoft.com/office/powerpoint/2010/main" val="4173376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Props1.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3.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295</TotalTime>
  <Words>1913</Words>
  <Application>Microsoft Office PowerPoint</Application>
  <PresentationFormat>Custom</PresentationFormat>
  <Paragraphs>91</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Bahnschrift SemiLight Condensed</vt:lpstr>
      <vt:lpstr>Book Antiqua</vt:lpstr>
      <vt:lpstr>Calibri</vt:lpstr>
      <vt:lpstr>Söhne</vt:lpstr>
      <vt:lpstr>Tech 16x9</vt:lpstr>
      <vt:lpstr>TARJANS ALGORITHM</vt:lpstr>
      <vt:lpstr>TARJANS ALGORITHM</vt:lpstr>
      <vt:lpstr>TARJANS ALGORITHM</vt:lpstr>
      <vt:lpstr>TARJANS ALGORITHM</vt:lpstr>
      <vt:lpstr>TARJANS ALGORITHM  DFS</vt:lpstr>
      <vt:lpstr>TARJANS ALGORITHM</vt:lpstr>
      <vt:lpstr>TARJANS ALGORITHM</vt:lpstr>
      <vt:lpstr>TARJANS ALGORITHM</vt:lpstr>
      <vt:lpstr>TARJANS ALGORITHM</vt:lpstr>
      <vt:lpstr>TARJANS ALGORITHM</vt:lpstr>
      <vt:lpstr>TARJANS ALGORITHM</vt:lpstr>
      <vt:lpstr>PSUEDO CODE :  function tarjanAlgorithm(graph):     index = 0 // index of current node     stack = [] // stack to keep track of visited nodes     indexMap = {} // map to store the index of each node     lowlinkMap = {} // map to store the lowlink of each node     result = [] // list to store the SCCs      // start a depth-first search from each node     for node in graph:         if node not in indexMap:             dfs(node, index, stack, indexMap, lowlinkMap, result)      return result  function dfs(node, index, stack, indexMap, lowlinkMap, result):     // mark the node as visited     indexMap[node] = index     lowlinkMap[node] = index     index += 1     stack.append(node)      // explore all the neighbors of the node     for neighbor in node.neighbors:         if neighbor not in indexMap:             dfs(neighbor, index, stack, indexMap, lowlinkMap, result)             lowlinkMap[node] = min(lowlinkMap[node], lowlinkMap[neighbor])         elif neighbor in stack:             lowlinkMap[node] = min(lowlinkMap[node], indexMap[neighbor])      // if the node is the root of an SCC, pop nodes from the stack until the current node is reached     if lowlinkMap[node] == indexMap[node]:         scc = []         while stack[-1] != node:             scc.append(stack.pop())         scc.append(stack.pop())         result.append(scc) </vt:lpstr>
      <vt:lpstr>TARJANS ALGORITHM</vt:lpstr>
      <vt:lpstr>TARJANS ALGORITHM</vt:lpstr>
      <vt:lpstr>TARJANS ALGORITHM</vt:lpstr>
      <vt:lpstr>TARJANS ALGORITHM</vt:lpstr>
      <vt:lpstr>TARJANS ALGORITHM</vt:lpstr>
      <vt:lpstr>TARJANS ALGORITHM</vt:lpstr>
      <vt:lpstr>TARJANS ALGORITHM</vt:lpstr>
      <vt:lpstr>TARJANS ALGORITHM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TARJANS ALGORITHM</dc:title>
  <dc:creator>KALYAN CHAKRAVARTHY Y</dc:creator>
  <cp:lastModifiedBy>KALYAN CHAKRAVARTHY Y</cp:lastModifiedBy>
  <cp:revision>7</cp:revision>
  <dcterms:created xsi:type="dcterms:W3CDTF">2023-03-05T13:03:56Z</dcterms:created>
  <dcterms:modified xsi:type="dcterms:W3CDTF">2023-03-08T10:14:27Z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